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34" r:id="rId2"/>
    <p:sldMasterId id="2147483898" r:id="rId3"/>
    <p:sldMasterId id="2147483911" r:id="rId4"/>
  </p:sldMasterIdLst>
  <p:notesMasterIdLst>
    <p:notesMasterId r:id="rId22"/>
  </p:notesMasterIdLst>
  <p:sldIdLst>
    <p:sldId id="298" r:id="rId5"/>
    <p:sldId id="349" r:id="rId6"/>
    <p:sldId id="352" r:id="rId7"/>
    <p:sldId id="374" r:id="rId8"/>
    <p:sldId id="375" r:id="rId9"/>
    <p:sldId id="411" r:id="rId10"/>
    <p:sldId id="376" r:id="rId11"/>
    <p:sldId id="378" r:id="rId12"/>
    <p:sldId id="381" r:id="rId13"/>
    <p:sldId id="404" r:id="rId14"/>
    <p:sldId id="410" r:id="rId15"/>
    <p:sldId id="380" r:id="rId16"/>
    <p:sldId id="382" r:id="rId17"/>
    <p:sldId id="383" r:id="rId18"/>
    <p:sldId id="405" r:id="rId19"/>
    <p:sldId id="408" r:id="rId20"/>
    <p:sldId id="40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1"/>
    <a:srgbClr val="FFFFCC"/>
    <a:srgbClr val="FFFEEB"/>
    <a:srgbClr val="FFFCE7"/>
    <a:srgbClr val="4F8B31"/>
    <a:srgbClr val="D1ABF7"/>
    <a:srgbClr val="F3E8FE"/>
    <a:srgbClr val="FFFFAB"/>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01" autoAdjust="0"/>
  </p:normalViewPr>
  <p:slideViewPr>
    <p:cSldViewPr>
      <p:cViewPr varScale="1">
        <p:scale>
          <a:sx n="81" d="100"/>
          <a:sy n="81" d="100"/>
        </p:scale>
        <p:origin x="86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3E5AE-E5AD-4EFD-B33B-342671954192}" type="datetimeFigureOut">
              <a:rPr lang="en-GB" smtClean="0"/>
              <a:pPr/>
              <a:t>22/09/2020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DF214-F84E-4012-A460-A0C3D9F8CA07}" type="slidenum">
              <a:rPr lang="en-GB" smtClean="0"/>
              <a:pPr/>
              <a:t>‹#›</a:t>
            </a:fld>
            <a:endParaRPr lang="en-GB"/>
          </a:p>
        </p:txBody>
      </p:sp>
    </p:spTree>
    <p:extLst>
      <p:ext uri="{BB962C8B-B14F-4D97-AF65-F5344CB8AC3E}">
        <p14:creationId xmlns:p14="http://schemas.microsoft.com/office/powerpoint/2010/main" val="2759741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4</a:t>
            </a:fld>
            <a:endParaRPr lang="en-GB">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Demo adding a volume of salt to water and that the volume doesn’t increase much.</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13</a:t>
            </a:fld>
            <a:endParaRPr lang="en-GB">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Demo peas and sand to show how sand fits between the peas.</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14</a:t>
            </a:fld>
            <a:endParaRPr lang="en-GB">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Per table of 4 (make a tray per table)</a:t>
            </a:r>
          </a:p>
          <a:p>
            <a:r>
              <a:rPr lang="en-GB" dirty="0"/>
              <a:t>Nail varnish </a:t>
            </a:r>
          </a:p>
          <a:p>
            <a:r>
              <a:rPr lang="en-GB" dirty="0"/>
              <a:t>2 White tiles </a:t>
            </a:r>
          </a:p>
          <a:p>
            <a:r>
              <a:rPr lang="en-GB" dirty="0"/>
              <a:t>Ethanol</a:t>
            </a:r>
          </a:p>
          <a:p>
            <a:r>
              <a:rPr lang="en-GB" dirty="0" err="1"/>
              <a:t>Propanone</a:t>
            </a:r>
            <a:endParaRPr lang="en-GB" dirty="0"/>
          </a:p>
          <a:p>
            <a:r>
              <a:rPr lang="en-GB" dirty="0" err="1"/>
              <a:t>HCl</a:t>
            </a:r>
            <a:endParaRPr lang="en-GB" dirty="0"/>
          </a:p>
          <a:p>
            <a:r>
              <a:rPr lang="en-GB" dirty="0"/>
              <a:t>Ethyl </a:t>
            </a:r>
            <a:r>
              <a:rPr lang="en-GB" dirty="0" err="1"/>
              <a:t>ethanoate</a:t>
            </a:r>
            <a:endParaRPr lang="en-GB" dirty="0"/>
          </a:p>
          <a:p>
            <a:r>
              <a:rPr lang="en-GB" dirty="0"/>
              <a:t>water</a:t>
            </a:r>
          </a:p>
          <a:p>
            <a:r>
              <a:rPr lang="en-GB" dirty="0"/>
              <a:t>Tongs </a:t>
            </a:r>
          </a:p>
          <a:p>
            <a:r>
              <a:rPr lang="en-GB" dirty="0"/>
              <a:t>Cotton wool pads</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15</a:t>
            </a:fld>
            <a:endParaRPr lang="en-GB">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Complete table</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16</a:t>
            </a:fld>
            <a:endParaRPr lang="en-GB">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Complete table</a:t>
            </a:r>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17</a:t>
            </a:fld>
            <a:endParaRPr lang="en-GB">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Give students flour or</a:t>
            </a:r>
            <a:r>
              <a:rPr lang="en-GB" baseline="0" dirty="0"/>
              <a:t> chalk and salt and 2 beakers and stirring rods.</a:t>
            </a:r>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5</a:t>
            </a:fld>
            <a:endParaRPr lang="en-GB">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Give students flour or</a:t>
            </a:r>
            <a:r>
              <a:rPr lang="en-GB" baseline="0" dirty="0"/>
              <a:t> chalk and salt and 2 beakers and stirring rods.</a:t>
            </a:r>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4119453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7</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8</a:t>
            </a:fld>
            <a:endParaRPr lang="en-GB">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9</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10</a:t>
            </a:fld>
            <a:endParaRPr lang="en-GB">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11</a:t>
            </a:fld>
            <a:endParaRPr lang="en-GB">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27DF214-F84E-4012-A460-A0C3D9F8CA07}" type="slidenum">
              <a:rPr lang="en-GB" smtClean="0">
                <a:solidFill>
                  <a:prstClr val="black"/>
                </a:solidFill>
              </a:rPr>
              <a:pPr/>
              <a:t>12</a:t>
            </a:fld>
            <a:endParaRPr lang="en-GB">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413272" y="1490664"/>
            <a:ext cx="6162675" cy="146367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baseline="0">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 </a:t>
            </a:r>
          </a:p>
          <a:p>
            <a:pPr lvl="0"/>
            <a:endParaRPr lang="en-US" dirty="0"/>
          </a:p>
        </p:txBody>
      </p:sp>
      <p:sp>
        <p:nvSpPr>
          <p:cNvPr id="10" name="Text Placeholder 9"/>
          <p:cNvSpPr>
            <a:spLocks noGrp="1"/>
          </p:cNvSpPr>
          <p:nvPr>
            <p:ph type="body" sz="quarter" idx="14" hasCustomPrompt="1"/>
          </p:nvPr>
        </p:nvSpPr>
        <p:spPr>
          <a:xfrm>
            <a:off x="1413273" y="4177594"/>
            <a:ext cx="6182915" cy="140652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a:t>
            </a:r>
          </a:p>
          <a:p>
            <a:pPr lvl="0"/>
            <a:endParaRPr lang="en-US" dirty="0"/>
          </a:p>
        </p:txBody>
      </p:sp>
    </p:spTree>
    <p:extLst>
      <p:ext uri="{BB962C8B-B14F-4D97-AF65-F5344CB8AC3E}">
        <p14:creationId xmlns:p14="http://schemas.microsoft.com/office/powerpoint/2010/main" val="2285360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58687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358498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09538"/>
            <a:ext cx="2152650" cy="60166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1438" y="109538"/>
            <a:ext cx="6310312" cy="60166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1438" y="109538"/>
            <a:ext cx="6516687" cy="54927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438" y="109538"/>
            <a:ext cx="8615362" cy="60166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413272" y="1490664"/>
            <a:ext cx="6162675" cy="146367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baseline="0">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 </a:t>
            </a:r>
          </a:p>
          <a:p>
            <a:pPr lvl="0"/>
            <a:endParaRPr lang="en-US" dirty="0"/>
          </a:p>
        </p:txBody>
      </p:sp>
      <p:sp>
        <p:nvSpPr>
          <p:cNvPr id="10" name="Text Placeholder 9"/>
          <p:cNvSpPr>
            <a:spLocks noGrp="1"/>
          </p:cNvSpPr>
          <p:nvPr>
            <p:ph type="body" sz="quarter" idx="14" hasCustomPrompt="1"/>
          </p:nvPr>
        </p:nvSpPr>
        <p:spPr>
          <a:xfrm>
            <a:off x="1413273" y="4177594"/>
            <a:ext cx="6182915" cy="1406525"/>
          </a:xfrm>
        </p:spPr>
        <p:txBody>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chemeClr val="bg1"/>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Enter your text here –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Please ONLY use font: GILL SANS GT</a:t>
            </a:r>
          </a:p>
          <a:p>
            <a:pPr lvl="0"/>
            <a:endParaRPr lang="en-US" dirty="0"/>
          </a:p>
        </p:txBody>
      </p:sp>
    </p:spTree>
    <p:extLst>
      <p:ext uri="{BB962C8B-B14F-4D97-AF65-F5344CB8AC3E}">
        <p14:creationId xmlns:p14="http://schemas.microsoft.com/office/powerpoint/2010/main" val="22853602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2087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00385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5872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38920874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404633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0978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906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55937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68731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584981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092430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3960038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8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4258726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1140463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1190978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pPr/>
              <a:t>22/09/2020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pPr/>
              <a:t>‹#›</a:t>
            </a:fld>
            <a:endParaRPr lang="en-GB"/>
          </a:p>
        </p:txBody>
      </p:sp>
    </p:spTree>
    <p:extLst>
      <p:ext uri="{BB962C8B-B14F-4D97-AF65-F5344CB8AC3E}">
        <p14:creationId xmlns:p14="http://schemas.microsoft.com/office/powerpoint/2010/main" val="206906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5593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png"/><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22D25BF-3DE0-4FBB-A714-AD4A5277FB97}" type="datetimeFigureOut">
              <a:rPr lang="en-GB" smtClean="0"/>
              <a:pPr/>
              <a:t>22/09/2020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B666A3A-3BB4-4A3C-9C15-8774118A6117}" type="slidenum">
              <a:rPr lang="en-GB" smtClean="0"/>
              <a:pPr/>
              <a:t>‹#›</a:t>
            </a:fld>
            <a:endParaRPr lang="en-GB"/>
          </a:p>
        </p:txBody>
      </p:sp>
    </p:spTree>
    <p:extLst>
      <p:ext uri="{BB962C8B-B14F-4D97-AF65-F5344CB8AC3E}">
        <p14:creationId xmlns:p14="http://schemas.microsoft.com/office/powerpoint/2010/main" val="708895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1082370" name="Picture 2" descr="Master_slide_chem"/>
          <p:cNvPicPr>
            <a:picLocks noChangeAspect="1" noChangeArrowheads="1"/>
          </p:cNvPicPr>
          <p:nvPr userDrawn="1"/>
        </p:nvPicPr>
        <p:blipFill>
          <a:blip r:embed="rId15" cstate="print"/>
          <a:srcRect/>
          <a:stretch>
            <a:fillRect/>
          </a:stretch>
        </p:blipFill>
        <p:spPr bwMode="auto">
          <a:xfrm>
            <a:off x="0" y="0"/>
            <a:ext cx="9140825" cy="6854825"/>
          </a:xfrm>
          <a:prstGeom prst="rect">
            <a:avLst/>
          </a:prstGeom>
          <a:noFill/>
        </p:spPr>
      </p:pic>
      <p:sp>
        <p:nvSpPr>
          <p:cNvPr id="1082371" name="Text Box 3"/>
          <p:cNvSpPr txBox="1">
            <a:spLocks noChangeArrowheads="1"/>
          </p:cNvSpPr>
          <p:nvPr userDrawn="1"/>
        </p:nvSpPr>
        <p:spPr bwMode="auto">
          <a:xfrm>
            <a:off x="6445250" y="6669088"/>
            <a:ext cx="2133600" cy="244475"/>
          </a:xfrm>
          <a:prstGeom prst="rect">
            <a:avLst/>
          </a:prstGeom>
          <a:noFill/>
          <a:ln w="9525">
            <a:noFill/>
            <a:miter lim="800000"/>
            <a:headEnd/>
            <a:tailEnd/>
          </a:ln>
          <a:effectLst/>
        </p:spPr>
        <p:txBody>
          <a:bodyPr>
            <a:spAutoFit/>
          </a:bodyPr>
          <a:lstStyle/>
          <a:p>
            <a:pPr algn="r" eaLnBrk="0" fontAlgn="base" hangingPunct="0">
              <a:spcBef>
                <a:spcPct val="0"/>
              </a:spcBef>
              <a:spcAft>
                <a:spcPct val="0"/>
              </a:spcAft>
            </a:pPr>
            <a:r>
              <a:rPr lang="en-GB" sz="1000">
                <a:solidFill>
                  <a:srgbClr val="000066"/>
                </a:solidFill>
                <a:cs typeface="Arial" charset="0"/>
              </a:rPr>
              <a:t>© Boardworks Ltd 2010</a:t>
            </a:r>
          </a:p>
        </p:txBody>
      </p:sp>
      <p:sp>
        <p:nvSpPr>
          <p:cNvPr id="1082372" name="Text Box 4"/>
          <p:cNvSpPr txBox="1">
            <a:spLocks noChangeArrowheads="1"/>
          </p:cNvSpPr>
          <p:nvPr userDrawn="1"/>
        </p:nvSpPr>
        <p:spPr bwMode="auto">
          <a:xfrm>
            <a:off x="887413" y="6654800"/>
            <a:ext cx="1116012" cy="244475"/>
          </a:xfrm>
          <a:prstGeom prst="rect">
            <a:avLst/>
          </a:prstGeom>
          <a:noFill/>
          <a:ln w="9525">
            <a:noFill/>
            <a:miter lim="800000"/>
            <a:headEnd/>
            <a:tailEnd/>
          </a:ln>
          <a:effectLst/>
        </p:spPr>
        <p:txBody>
          <a:bodyPr>
            <a:spAutoFit/>
          </a:bodyPr>
          <a:lstStyle/>
          <a:p>
            <a:pPr fontAlgn="base">
              <a:spcBef>
                <a:spcPct val="50000"/>
              </a:spcBef>
              <a:spcAft>
                <a:spcPct val="0"/>
              </a:spcAft>
            </a:pPr>
            <a:fld id="{30E013E2-5EE1-4DDA-BB3E-15740446A748}" type="slidenum">
              <a:rPr lang="en-GB" sz="1000" smtClean="0">
                <a:solidFill>
                  <a:srgbClr val="000066"/>
                </a:solidFill>
                <a:cs typeface="Arial" charset="0"/>
              </a:rPr>
              <a:pPr fontAlgn="base">
                <a:spcBef>
                  <a:spcPct val="50000"/>
                </a:spcBef>
                <a:spcAft>
                  <a:spcPct val="0"/>
                </a:spcAft>
              </a:pPr>
              <a:t>‹#›</a:t>
            </a:fld>
            <a:r>
              <a:rPr lang="en-GB" sz="1000">
                <a:solidFill>
                  <a:srgbClr val="000066"/>
                </a:solidFill>
                <a:cs typeface="Arial" charset="0"/>
              </a:rPr>
              <a:t> of 25</a:t>
            </a:r>
          </a:p>
        </p:txBody>
      </p:sp>
      <p:sp>
        <p:nvSpPr>
          <p:cNvPr id="1082373" name="Text Box 5"/>
          <p:cNvSpPr txBox="1">
            <a:spLocks noChangeArrowheads="1"/>
          </p:cNvSpPr>
          <p:nvPr userDrawn="1"/>
        </p:nvSpPr>
        <p:spPr bwMode="auto">
          <a:xfrm>
            <a:off x="828675" y="44450"/>
            <a:ext cx="6048375" cy="519113"/>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endParaRPr lang="fr-FR" sz="2800" b="1">
              <a:solidFill>
                <a:srgbClr val="5B0091"/>
              </a:solidFill>
              <a:cs typeface="Arial" charset="0"/>
            </a:endParaRPr>
          </a:p>
        </p:txBody>
      </p:sp>
      <p:sp>
        <p:nvSpPr>
          <p:cNvPr id="1082374" name="Rectangle 6"/>
          <p:cNvSpPr>
            <a:spLocks noGrp="1" noChangeArrowheads="1"/>
          </p:cNvSpPr>
          <p:nvPr>
            <p:ph type="title"/>
          </p:nvPr>
        </p:nvSpPr>
        <p:spPr bwMode="auto">
          <a:xfrm>
            <a:off x="71438" y="109538"/>
            <a:ext cx="6516687" cy="5492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pic>
        <p:nvPicPr>
          <p:cNvPr id="1082375" name="Picture 7" descr="forward arrow grey">
            <a:hlinkClick r:id="" action="ppaction://hlinkshowjump?jump=nextslide"/>
          </p:cNvPr>
          <p:cNvPicPr>
            <a:picLocks noChangeAspect="1" noChangeArrowheads="1"/>
          </p:cNvPicPr>
          <p:nvPr userDrawn="1"/>
        </p:nvPicPr>
        <p:blipFill>
          <a:blip r:embed="rId16" cstate="print"/>
          <a:srcRect/>
          <a:stretch>
            <a:fillRect/>
          </a:stretch>
        </p:blipFill>
        <p:spPr bwMode="auto">
          <a:xfrm>
            <a:off x="8277225" y="6243638"/>
            <a:ext cx="784225" cy="487362"/>
          </a:xfrm>
          <a:prstGeom prst="rect">
            <a:avLst/>
          </a:prstGeom>
          <a:noFill/>
        </p:spPr>
      </p:pic>
      <p:pic>
        <p:nvPicPr>
          <p:cNvPr id="1082376" name="Picture 8" descr="chem_left_arrow">
            <a:hlinkClick r:id="" action="ppaction://hlinkshowjump?jump=previousslide"/>
          </p:cNvPr>
          <p:cNvPicPr>
            <a:picLocks noChangeAspect="1" noChangeArrowheads="1"/>
          </p:cNvPicPr>
          <p:nvPr userDrawn="1"/>
        </p:nvPicPr>
        <p:blipFill>
          <a:blip r:embed="rId17" cstate="print"/>
          <a:srcRect/>
          <a:stretch>
            <a:fillRect/>
          </a:stretch>
        </p:blipFill>
        <p:spPr bwMode="auto">
          <a:xfrm>
            <a:off x="179388" y="6243638"/>
            <a:ext cx="777875" cy="485775"/>
          </a:xfrm>
          <a:prstGeom prst="rect">
            <a:avLst/>
          </a:prstGeom>
          <a:noFill/>
        </p:spPr>
      </p:pic>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Lst>
  <p:txStyles>
    <p:title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charset="0"/>
        </a:defRPr>
      </a:lvl2pPr>
      <a:lvl3pPr algn="l" rtl="0" fontAlgn="base">
        <a:spcBef>
          <a:spcPct val="0"/>
        </a:spcBef>
        <a:spcAft>
          <a:spcPct val="0"/>
        </a:spcAft>
        <a:defRPr sz="2800" b="1">
          <a:solidFill>
            <a:schemeClr val="bg1"/>
          </a:solidFill>
          <a:latin typeface="Arial" charset="0"/>
        </a:defRPr>
      </a:lvl3pPr>
      <a:lvl4pPr algn="l" rtl="0" fontAlgn="base">
        <a:spcBef>
          <a:spcPct val="0"/>
        </a:spcBef>
        <a:spcAft>
          <a:spcPct val="0"/>
        </a:spcAft>
        <a:defRPr sz="2800" b="1">
          <a:solidFill>
            <a:schemeClr val="bg1"/>
          </a:solidFill>
          <a:latin typeface="Arial" charset="0"/>
        </a:defRPr>
      </a:lvl4pPr>
      <a:lvl5pPr algn="l" rtl="0" fontAlgn="base">
        <a:spcBef>
          <a:spcPct val="0"/>
        </a:spcBef>
        <a:spcAft>
          <a:spcPct val="0"/>
        </a:spcAft>
        <a:defRPr sz="2800" b="1">
          <a:solidFill>
            <a:schemeClr val="bg1"/>
          </a:solidFill>
          <a:latin typeface="Arial" charset="0"/>
        </a:defRPr>
      </a:lvl5pPr>
      <a:lvl6pPr marL="457200" algn="l" rtl="0" fontAlgn="base">
        <a:spcBef>
          <a:spcPct val="0"/>
        </a:spcBef>
        <a:spcAft>
          <a:spcPct val="0"/>
        </a:spcAft>
        <a:defRPr sz="2800" b="1">
          <a:solidFill>
            <a:schemeClr val="bg1"/>
          </a:solidFill>
          <a:latin typeface="Arial" charset="0"/>
        </a:defRPr>
      </a:lvl6pPr>
      <a:lvl7pPr marL="914400" algn="l" rtl="0" fontAlgn="base">
        <a:spcBef>
          <a:spcPct val="0"/>
        </a:spcBef>
        <a:spcAft>
          <a:spcPct val="0"/>
        </a:spcAft>
        <a:defRPr sz="2800" b="1">
          <a:solidFill>
            <a:schemeClr val="bg1"/>
          </a:solidFill>
          <a:latin typeface="Arial" charset="0"/>
        </a:defRPr>
      </a:lvl7pPr>
      <a:lvl8pPr marL="1371600" algn="l" rtl="0" fontAlgn="base">
        <a:spcBef>
          <a:spcPct val="0"/>
        </a:spcBef>
        <a:spcAft>
          <a:spcPct val="0"/>
        </a:spcAft>
        <a:defRPr sz="2800" b="1">
          <a:solidFill>
            <a:schemeClr val="bg1"/>
          </a:solidFill>
          <a:latin typeface="Arial" charset="0"/>
        </a:defRPr>
      </a:lvl8pPr>
      <a:lvl9pPr marL="1828800" algn="l" rtl="0" fontAlgn="base">
        <a:spcBef>
          <a:spcPct val="0"/>
        </a:spcBef>
        <a:spcAft>
          <a:spcPct val="0"/>
        </a:spcAft>
        <a:defRPr sz="2800" b="1">
          <a:solidFill>
            <a:schemeClr val="bg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22D25BF-3DE0-4FBB-A714-AD4A5277FB97}"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B666A3A-3BB4-4A3C-9C15-8774118A611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08895271"/>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C1FDB-0097-4AC2-B566-691D4EFB7119}" type="datetimeFigureOut">
              <a:rPr lang="en-GB" smtClean="0">
                <a:solidFill>
                  <a:prstClr val="black">
                    <a:tint val="75000"/>
                  </a:prstClr>
                </a:solidFill>
              </a:rPr>
              <a:pPr/>
              <a:t>22/09/2020</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71EAB-DA23-4D04-A3E8-DA3F6125732E}"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8.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Txauiy-LOAhXEVRoKHe9JDcAQjRwIBw&amp;url=http://gallery.yopriceville.com/Free-Clipart-Pictures/Cosmetic-PNG/Pink_Nail_Polish_PNG_Clipart_Picture&amp;bvm=bv.131286987,d.ZGg&amp;psig=AFQjCNGgN5a8-MIQFr9dc4ZbuTPGJyqj0g&amp;ust=1472421323966996" TargetMode="External"/><Relationship Id="rId2" Type="http://schemas.openxmlformats.org/officeDocument/2006/relationships/notesSlide" Target="../notesSlides/notesSlide12.xml"/><Relationship Id="rId1" Type="http://schemas.openxmlformats.org/officeDocument/2006/relationships/slideLayout" Target="../slideLayouts/slideLayout48.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iFupmSzOLOAhUEPhQKHTqNBbAQjRwIBw&amp;url=http://kwizoo.com/wear-goggles-sign.aspx&amp;bvm=bv.131286987,d.ZGg&amp;psig=AFQjCNESEcE5VOlu3f8DdZW25gUobGsJYg&amp;ust=1472421626041615" TargetMode="External"/><Relationship Id="rId2" Type="http://schemas.openxmlformats.org/officeDocument/2006/relationships/notesSlide" Target="../notesSlides/notesSlide13.xml"/><Relationship Id="rId1" Type="http://schemas.openxmlformats.org/officeDocument/2006/relationships/slideLayout" Target="../slideLayouts/slideLayout48.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8.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8.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8.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528" y="5229200"/>
            <a:ext cx="7128792" cy="1384995"/>
          </a:xfrm>
          <a:prstGeom prst="rect">
            <a:avLst/>
          </a:prstGeom>
          <a:noFill/>
          <a:ln>
            <a:noFill/>
          </a:ln>
        </p:spPr>
        <p:txBody>
          <a:bodyPr wrap="square" rtlCol="0">
            <a:spAutoFit/>
          </a:bodyPr>
          <a:lstStyle/>
          <a:p>
            <a:pPr algn="ctr"/>
            <a:r>
              <a:rPr lang="en-GB" sz="2800" b="1" dirty="0">
                <a:latin typeface="Century Gothic" pitchFamily="34" charset="0"/>
              </a:rPr>
              <a:t>GET OUT ALL OF YOUR EQUIPMENT</a:t>
            </a:r>
          </a:p>
          <a:p>
            <a:pPr algn="ctr"/>
            <a:r>
              <a:rPr lang="en-GB" sz="2800" b="1" dirty="0">
                <a:latin typeface="Century Gothic" pitchFamily="34" charset="0"/>
              </a:rPr>
              <a:t>(PEN, PENCIL, RULER, PLANNER)</a:t>
            </a:r>
          </a:p>
          <a:p>
            <a:pPr algn="ctr"/>
            <a:r>
              <a:rPr lang="en-GB" sz="2800" b="1" dirty="0">
                <a:latin typeface="Century Gothic" pitchFamily="34" charset="0"/>
              </a:rPr>
              <a:t>PUT YOUR BAGS AND COATS AWAY.</a:t>
            </a:r>
          </a:p>
        </p:txBody>
      </p:sp>
      <p:sp>
        <p:nvSpPr>
          <p:cNvPr id="4" name="Title 3"/>
          <p:cNvSpPr>
            <a:spLocks noGrp="1"/>
          </p:cNvSpPr>
          <p:nvPr>
            <p:ph type="title"/>
          </p:nvPr>
        </p:nvSpPr>
        <p:spPr>
          <a:xfrm>
            <a:off x="179512" y="0"/>
            <a:ext cx="7886700" cy="1052736"/>
          </a:xfrm>
        </p:spPr>
        <p:txBody>
          <a:bodyPr>
            <a:normAutofit/>
          </a:bodyPr>
          <a:lstStyle/>
          <a:p>
            <a:r>
              <a:rPr lang="en-GB" sz="4000" b="1" dirty="0">
                <a:highlight>
                  <a:srgbClr val="FFFF00"/>
                </a:highlight>
                <a:latin typeface="Century Gothic" pitchFamily="34" charset="0"/>
              </a:rPr>
              <a:t>Do Now</a:t>
            </a:r>
          </a:p>
        </p:txBody>
      </p:sp>
      <p:sp>
        <p:nvSpPr>
          <p:cNvPr id="9" name="Rectangle 8"/>
          <p:cNvSpPr/>
          <p:nvPr/>
        </p:nvSpPr>
        <p:spPr>
          <a:xfrm>
            <a:off x="7812360" y="6525344"/>
            <a:ext cx="1152128" cy="144016"/>
          </a:xfrm>
          <a:prstGeom prst="rect">
            <a:avLst/>
          </a:prstGeom>
          <a:solidFill>
            <a:srgbClr val="FFFCE7"/>
          </a:solidFill>
          <a:ln>
            <a:solidFill>
              <a:srgbClr val="FFF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Box 4"/>
          <p:cNvSpPr txBox="1">
            <a:spLocks noChangeArrowheads="1"/>
          </p:cNvSpPr>
          <p:nvPr/>
        </p:nvSpPr>
        <p:spPr bwMode="auto">
          <a:xfrm>
            <a:off x="2051720" y="260648"/>
            <a:ext cx="6373861" cy="830997"/>
          </a:xfrm>
          <a:prstGeom prst="rect">
            <a:avLst/>
          </a:prstGeom>
          <a:noFill/>
          <a:ln w="9525">
            <a:noFill/>
            <a:miter lim="800000"/>
            <a:headEnd/>
            <a:tailEnd/>
          </a:ln>
        </p:spPr>
        <p:txBody>
          <a:bodyPr wrap="none">
            <a:spAutoFit/>
          </a:bodyPr>
          <a:lstStyle/>
          <a:p>
            <a:r>
              <a:rPr lang="en-GB" sz="4800" b="1" dirty="0">
                <a:latin typeface="Century Gothic" pitchFamily="34" charset="0"/>
              </a:rPr>
              <a:t>   What is a MIXTURE?</a:t>
            </a:r>
          </a:p>
        </p:txBody>
      </p:sp>
      <p:pic>
        <p:nvPicPr>
          <p:cNvPr id="8" name="Picture 6" descr="Dolly%20Mixture"/>
          <p:cNvPicPr>
            <a:picLocks noChangeAspect="1" noChangeArrowheads="1"/>
          </p:cNvPicPr>
          <p:nvPr/>
        </p:nvPicPr>
        <p:blipFill>
          <a:blip r:embed="rId2" cstate="print"/>
          <a:srcRect/>
          <a:stretch>
            <a:fillRect/>
          </a:stretch>
        </p:blipFill>
        <p:spPr bwMode="auto">
          <a:xfrm>
            <a:off x="3703861" y="1171873"/>
            <a:ext cx="3553271" cy="3553271"/>
          </a:xfrm>
          <a:prstGeom prst="rect">
            <a:avLst/>
          </a:prstGeom>
          <a:noFill/>
          <a:ln w="9525">
            <a:noFill/>
            <a:miter lim="800000"/>
            <a:headEnd/>
            <a:tailEnd/>
          </a:ln>
        </p:spPr>
      </p:pic>
    </p:spTree>
    <p:extLst>
      <p:ext uri="{BB962C8B-B14F-4D97-AF65-F5344CB8AC3E}">
        <p14:creationId xmlns:p14="http://schemas.microsoft.com/office/powerpoint/2010/main" val="360491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solidFill>
                  <a:prstClr val="black"/>
                </a:solidFill>
                <a:latin typeface="Century Gothic"/>
                <a:ea typeface="Times New Roman"/>
                <a:cs typeface="Times New Roman"/>
              </a:rPr>
              <a:t>Be able to describe how substances dissolve using the particle model. </a:t>
            </a: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61" name="Rectangle 6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2" name="Rectangle 6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solidFill>
                  <a:prstClr val="black"/>
                </a:solidFill>
                <a:latin typeface="Century Gothic"/>
                <a:ea typeface="Calibri"/>
                <a:cs typeface="Times New Roman"/>
              </a:rPr>
              <a:t>Be able to use the particle model to explain mass and volume change in dissolving</a:t>
            </a:r>
            <a:endParaRPr lang="en-GB" sz="2000" dirty="0">
              <a:solidFill>
                <a:prstClr val="black"/>
              </a:solidFill>
              <a:latin typeface="Century Gothic" pitchFamily="34" charset="0"/>
            </a:endParaRPr>
          </a:p>
          <a:p>
            <a:endParaRPr lang="en-GB" sz="2000" dirty="0">
              <a:solidFill>
                <a:prstClr val="black"/>
              </a:solidFill>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pic>
        <p:nvPicPr>
          <p:cNvPr id="63" name="Picture 1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99091"/>
                    </a14:imgEffect>
                  </a14:imgLayer>
                </a14:imgProps>
              </a:ext>
              <a:ext uri="{28A0092B-C50C-407E-A947-70E740481C1C}">
                <a14:useLocalDpi xmlns:a14="http://schemas.microsoft.com/office/drawing/2010/main" val="0"/>
              </a:ext>
            </a:extLst>
          </a:blip>
          <a:srcRect/>
          <a:stretch>
            <a:fillRect/>
          </a:stretch>
        </p:blipFill>
        <p:spPr bwMode="auto">
          <a:xfrm>
            <a:off x="6000750" y="548680"/>
            <a:ext cx="3143250"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Rectangle 63"/>
          <p:cNvSpPr/>
          <p:nvPr/>
        </p:nvSpPr>
        <p:spPr>
          <a:xfrm>
            <a:off x="539552" y="1700808"/>
            <a:ext cx="8064896" cy="584775"/>
          </a:xfrm>
          <a:prstGeom prst="rect">
            <a:avLst/>
          </a:prstGeom>
        </p:spPr>
        <p:txBody>
          <a:bodyPr wrap="square">
            <a:spAutoFit/>
          </a:bodyPr>
          <a:lstStyle/>
          <a:p>
            <a:pPr lvl="0"/>
            <a:r>
              <a:rPr lang="en-GB" sz="3200" b="1" dirty="0">
                <a:solidFill>
                  <a:prstClr val="black"/>
                </a:solidFill>
                <a:latin typeface="Century Gothic" pitchFamily="34" charset="0"/>
              </a:rPr>
              <a:t>Lets get to know the keywords better.</a:t>
            </a:r>
          </a:p>
        </p:txBody>
      </p:sp>
      <p:sp>
        <p:nvSpPr>
          <p:cNvPr id="9" name="Rectangle 8">
            <a:extLst>
              <a:ext uri="{FF2B5EF4-FFF2-40B4-BE49-F238E27FC236}">
                <a16:creationId xmlns:a16="http://schemas.microsoft.com/office/drawing/2014/main" id="{C47B9518-2BF4-42AD-92EA-EE83955F7FEC}"/>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a:extLst>
              <a:ext uri="{FF2B5EF4-FFF2-40B4-BE49-F238E27FC236}">
                <a16:creationId xmlns:a16="http://schemas.microsoft.com/office/drawing/2014/main" id="{C32867D0-4344-4AE4-A2E2-49E768D1D33A}"/>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1" name="Rectangle 10">
            <a:extLst>
              <a:ext uri="{FF2B5EF4-FFF2-40B4-BE49-F238E27FC236}">
                <a16:creationId xmlns:a16="http://schemas.microsoft.com/office/drawing/2014/main" id="{0CA90B12-55A1-4DA9-AAFD-0C098E9D582C}"/>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a:extLst>
              <a:ext uri="{FF2B5EF4-FFF2-40B4-BE49-F238E27FC236}">
                <a16:creationId xmlns:a16="http://schemas.microsoft.com/office/drawing/2014/main" id="{946BC4F2-34C5-42ED-AEA6-776DF43C9714}"/>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solidFill>
                  <a:prstClr val="black"/>
                </a:solidFill>
                <a:latin typeface="Century Gothic"/>
                <a:ea typeface="Times New Roman"/>
                <a:cs typeface="Times New Roman"/>
              </a:rPr>
              <a:t>Be able to describe how substances dissolve using the particle model. </a:t>
            </a: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61" name="Rectangle 6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2" name="Rectangle 6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solidFill>
                  <a:prstClr val="black"/>
                </a:solidFill>
                <a:latin typeface="Century Gothic"/>
                <a:ea typeface="Calibri"/>
                <a:cs typeface="Times New Roman"/>
              </a:rPr>
              <a:t>Be able to use the particle model to explain mass and volume change in dissolving</a:t>
            </a:r>
            <a:endParaRPr lang="en-GB" sz="2000" dirty="0">
              <a:solidFill>
                <a:prstClr val="black"/>
              </a:solidFill>
              <a:latin typeface="Century Gothic" pitchFamily="34" charset="0"/>
            </a:endParaRPr>
          </a:p>
          <a:p>
            <a:endParaRPr lang="en-GB" sz="2000" dirty="0">
              <a:solidFill>
                <a:prstClr val="black"/>
              </a:solidFill>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64" name="Rectangle 63"/>
          <p:cNvSpPr/>
          <p:nvPr/>
        </p:nvSpPr>
        <p:spPr>
          <a:xfrm>
            <a:off x="251520" y="1700808"/>
            <a:ext cx="8712968" cy="1077218"/>
          </a:xfrm>
          <a:prstGeom prst="rect">
            <a:avLst/>
          </a:prstGeom>
        </p:spPr>
        <p:txBody>
          <a:bodyPr wrap="square">
            <a:spAutoFit/>
          </a:bodyPr>
          <a:lstStyle/>
          <a:p>
            <a:r>
              <a:rPr lang="en-GB" sz="3200" b="1" dirty="0">
                <a:solidFill>
                  <a:prstClr val="black"/>
                </a:solidFill>
                <a:latin typeface="Century Gothic" pitchFamily="34" charset="0"/>
              </a:rPr>
              <a:t>Write down 4 definitions you can remember.</a:t>
            </a:r>
          </a:p>
        </p:txBody>
      </p:sp>
      <p:sp>
        <p:nvSpPr>
          <p:cNvPr id="8" name="Rectangle 7">
            <a:extLst>
              <a:ext uri="{FF2B5EF4-FFF2-40B4-BE49-F238E27FC236}">
                <a16:creationId xmlns:a16="http://schemas.microsoft.com/office/drawing/2014/main" id="{204FDD87-3BAC-4514-BAE1-494CAED77F50}"/>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a:extLst>
              <a:ext uri="{FF2B5EF4-FFF2-40B4-BE49-F238E27FC236}">
                <a16:creationId xmlns:a16="http://schemas.microsoft.com/office/drawing/2014/main" id="{06B36573-3D81-4F50-9E88-B6AF8A324FCE}"/>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0" name="Rectangle 9">
            <a:extLst>
              <a:ext uri="{FF2B5EF4-FFF2-40B4-BE49-F238E27FC236}">
                <a16:creationId xmlns:a16="http://schemas.microsoft.com/office/drawing/2014/main" id="{BD8B3A62-BECC-46BE-A41D-22AAC660D024}"/>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B9644A71-CE64-45BC-9834-220B7838925B}"/>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544012"/>
          </a:xfrm>
          <a:prstGeom prst="rect">
            <a:avLst/>
          </a:prstGeom>
        </p:spPr>
        <p:txBody>
          <a:bodyPr wrap="square">
            <a:spAutoFit/>
          </a:bodyPr>
          <a:lstStyle/>
          <a:p>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9" name="TextBox 8"/>
          <p:cNvSpPr txBox="1"/>
          <p:nvPr/>
        </p:nvSpPr>
        <p:spPr>
          <a:xfrm>
            <a:off x="0" y="836712"/>
            <a:ext cx="9144000" cy="5016758"/>
          </a:xfrm>
          <a:prstGeom prst="rect">
            <a:avLst/>
          </a:prstGeom>
          <a:noFill/>
        </p:spPr>
        <p:txBody>
          <a:bodyPr wrap="square" rtlCol="0">
            <a:spAutoFit/>
          </a:bodyPr>
          <a:lstStyle/>
          <a:p>
            <a:r>
              <a:rPr lang="en-GB" sz="3200" b="1" dirty="0">
                <a:solidFill>
                  <a:prstClr val="black"/>
                </a:solidFill>
                <a:latin typeface="Century Gothic" pitchFamily="34" charset="0"/>
              </a:rPr>
              <a:t> 5g salt + 50g water = how many grams??</a:t>
            </a:r>
          </a:p>
          <a:p>
            <a:r>
              <a:rPr lang="en-GB" sz="3200" b="1" dirty="0">
                <a:solidFill>
                  <a:prstClr val="black"/>
                </a:solidFill>
                <a:latin typeface="Century Gothic" pitchFamily="34" charset="0"/>
              </a:rPr>
              <a:t> Make a prediction on a post it note and stick it on the board.</a:t>
            </a:r>
          </a:p>
          <a:p>
            <a:endParaRPr lang="en-GB" sz="3200" b="1" dirty="0">
              <a:solidFill>
                <a:prstClr val="black"/>
              </a:solidFill>
              <a:latin typeface="Century Gothic" pitchFamily="34" charset="0"/>
            </a:endParaRPr>
          </a:p>
          <a:p>
            <a:r>
              <a:rPr lang="en-GB" sz="3200" b="1" dirty="0">
                <a:solidFill>
                  <a:prstClr val="black"/>
                </a:solidFill>
                <a:latin typeface="Century Gothic" pitchFamily="34" charset="0"/>
              </a:rPr>
              <a:t>Task</a:t>
            </a:r>
          </a:p>
          <a:p>
            <a:r>
              <a:rPr lang="en-GB" sz="3200" dirty="0">
                <a:solidFill>
                  <a:prstClr val="black"/>
                </a:solidFill>
                <a:latin typeface="Century Gothic" pitchFamily="34" charset="0"/>
              </a:rPr>
              <a:t>Use scales to weigh out 5g salt and 50g(50ml) water</a:t>
            </a:r>
          </a:p>
          <a:p>
            <a:endParaRPr lang="en-GB" sz="3200" dirty="0">
              <a:solidFill>
                <a:prstClr val="black"/>
              </a:solidFill>
              <a:latin typeface="Century Gothic" pitchFamily="34" charset="0"/>
            </a:endParaRPr>
          </a:p>
          <a:p>
            <a:r>
              <a:rPr lang="en-GB" sz="3200" dirty="0">
                <a:solidFill>
                  <a:prstClr val="black"/>
                </a:solidFill>
                <a:latin typeface="Century Gothic" pitchFamily="34" charset="0"/>
              </a:rPr>
              <a:t>Weigh the solution.</a:t>
            </a:r>
          </a:p>
          <a:p>
            <a:endParaRPr lang="en-GB" sz="3200" dirty="0">
              <a:solidFill>
                <a:prstClr val="black"/>
              </a:solidFill>
              <a:latin typeface="Century Gothic" pitchFamily="34" charset="0"/>
            </a:endParaRPr>
          </a:p>
        </p:txBody>
      </p:sp>
      <p:sp>
        <p:nvSpPr>
          <p:cNvPr id="8" name="Rectangle 7"/>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1" name="Rectangle 10">
            <a:extLst>
              <a:ext uri="{FF2B5EF4-FFF2-40B4-BE49-F238E27FC236}">
                <a16:creationId xmlns:a16="http://schemas.microsoft.com/office/drawing/2014/main" id="{EE89C170-9F2D-47FC-B556-085858BF64DA}"/>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a:extLst>
              <a:ext uri="{FF2B5EF4-FFF2-40B4-BE49-F238E27FC236}">
                <a16:creationId xmlns:a16="http://schemas.microsoft.com/office/drawing/2014/main" id="{8DD86445-C085-4D1D-9D8A-89CDBFA59131}"/>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14315D90-1B68-4E33-BD8E-24635D07B058}"/>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31F9DC2B-0782-4759-90CA-947EFD33EC64}"/>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544012"/>
          </a:xfrm>
          <a:prstGeom prst="rect">
            <a:avLst/>
          </a:prstGeom>
        </p:spPr>
        <p:txBody>
          <a:bodyPr wrap="square">
            <a:spAutoFit/>
          </a:bodyPr>
          <a:lstStyle/>
          <a:p>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 name="TextBox 7"/>
          <p:cNvSpPr txBox="1"/>
          <p:nvPr/>
        </p:nvSpPr>
        <p:spPr>
          <a:xfrm>
            <a:off x="0" y="1196752"/>
            <a:ext cx="9144000" cy="3046988"/>
          </a:xfrm>
          <a:prstGeom prst="rect">
            <a:avLst/>
          </a:prstGeom>
          <a:noFill/>
        </p:spPr>
        <p:txBody>
          <a:bodyPr wrap="square" rtlCol="0">
            <a:spAutoFit/>
          </a:bodyPr>
          <a:lstStyle/>
          <a:p>
            <a:r>
              <a:rPr lang="en-GB" sz="3200" b="1" dirty="0">
                <a:solidFill>
                  <a:prstClr val="black"/>
                </a:solidFill>
                <a:latin typeface="Century Gothic" pitchFamily="34" charset="0"/>
              </a:rPr>
              <a:t> 5ml salt + 50ml water = how many </a:t>
            </a:r>
            <a:r>
              <a:rPr lang="en-GB" sz="3200" b="1" dirty="0" err="1">
                <a:solidFill>
                  <a:prstClr val="black"/>
                </a:solidFill>
                <a:latin typeface="Century Gothic" pitchFamily="34" charset="0"/>
              </a:rPr>
              <a:t>mls</a:t>
            </a:r>
            <a:r>
              <a:rPr lang="en-GB" sz="3200" b="1" dirty="0">
                <a:solidFill>
                  <a:prstClr val="black"/>
                </a:solidFill>
                <a:latin typeface="Century Gothic" pitchFamily="34" charset="0"/>
              </a:rPr>
              <a:t>??</a:t>
            </a:r>
          </a:p>
          <a:p>
            <a:endParaRPr lang="en-GB" sz="3200" b="1" dirty="0">
              <a:solidFill>
                <a:prstClr val="black"/>
              </a:solidFill>
              <a:latin typeface="Century Gothic" pitchFamily="34" charset="0"/>
            </a:endParaRPr>
          </a:p>
          <a:p>
            <a:r>
              <a:rPr lang="en-GB" sz="3200" b="1" dirty="0">
                <a:solidFill>
                  <a:prstClr val="black"/>
                </a:solidFill>
                <a:latin typeface="Century Gothic" pitchFamily="34" charset="0"/>
              </a:rPr>
              <a:t>Make a prediction on a post it note and stick it on the board.</a:t>
            </a:r>
          </a:p>
          <a:p>
            <a:endParaRPr lang="en-GB" sz="3200" b="1" dirty="0">
              <a:solidFill>
                <a:prstClr val="black"/>
              </a:solidFill>
              <a:latin typeface="Century Gothic" pitchFamily="34" charset="0"/>
            </a:endParaRPr>
          </a:p>
          <a:p>
            <a:endParaRPr lang="en-GB" sz="3200" dirty="0">
              <a:solidFill>
                <a:prstClr val="black"/>
              </a:solidFill>
              <a:latin typeface="Century Gothic" pitchFamily="34" charset="0"/>
            </a:endParaRPr>
          </a:p>
        </p:txBody>
      </p:sp>
      <p:sp>
        <p:nvSpPr>
          <p:cNvPr id="9" name="Rectangle 8"/>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1" name="Rectangle 10">
            <a:extLst>
              <a:ext uri="{FF2B5EF4-FFF2-40B4-BE49-F238E27FC236}">
                <a16:creationId xmlns:a16="http://schemas.microsoft.com/office/drawing/2014/main" id="{27A55ED4-CAE1-4A69-A181-8DED449D3C93}"/>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a:extLst>
              <a:ext uri="{FF2B5EF4-FFF2-40B4-BE49-F238E27FC236}">
                <a16:creationId xmlns:a16="http://schemas.microsoft.com/office/drawing/2014/main" id="{0DD74AA9-62B4-4BD9-8E24-9D14010C6B47}"/>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602FF29D-2F33-4FFB-B799-2A13CE1C0482}"/>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754EB898-A3F3-44CD-ADE7-25F334E46EE1}"/>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 name="TextBox 7"/>
          <p:cNvSpPr txBox="1"/>
          <p:nvPr/>
        </p:nvSpPr>
        <p:spPr>
          <a:xfrm>
            <a:off x="0" y="4581128"/>
            <a:ext cx="9144000" cy="2062103"/>
          </a:xfrm>
          <a:prstGeom prst="rect">
            <a:avLst/>
          </a:prstGeom>
          <a:noFill/>
        </p:spPr>
        <p:txBody>
          <a:bodyPr wrap="square" rtlCol="0">
            <a:spAutoFit/>
          </a:bodyPr>
          <a:lstStyle/>
          <a:p>
            <a:r>
              <a:rPr lang="en-GB" sz="3200" b="1" dirty="0">
                <a:solidFill>
                  <a:prstClr val="black"/>
                </a:solidFill>
                <a:latin typeface="Century Gothic" pitchFamily="34" charset="0"/>
              </a:rPr>
              <a:t>Explain why volume doesn’t change in your own words.</a:t>
            </a:r>
          </a:p>
          <a:p>
            <a:endParaRPr lang="en-GB" sz="3200" b="1" dirty="0">
              <a:solidFill>
                <a:prstClr val="black"/>
              </a:solidFill>
              <a:latin typeface="Century Gothic" pitchFamily="34" charset="0"/>
            </a:endParaRPr>
          </a:p>
          <a:p>
            <a:endParaRPr lang="en-GB" sz="3200" dirty="0">
              <a:solidFill>
                <a:prstClr val="black"/>
              </a:solidFill>
              <a:latin typeface="Century Gothic" pitchFamily="34" charset="0"/>
            </a:endParaRPr>
          </a:p>
        </p:txBody>
      </p:sp>
      <p:sp>
        <p:nvSpPr>
          <p:cNvPr id="9" name="Rectangle 8"/>
          <p:cNvSpPr/>
          <p:nvPr/>
        </p:nvSpPr>
        <p:spPr>
          <a:xfrm>
            <a:off x="214313" y="2160330"/>
            <a:ext cx="2286000" cy="178593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0" name="Oval 9"/>
          <p:cNvSpPr/>
          <p:nvPr/>
        </p:nvSpPr>
        <p:spPr>
          <a:xfrm>
            <a:off x="1500188" y="151739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1" name="Oval 10"/>
          <p:cNvSpPr/>
          <p:nvPr/>
        </p:nvSpPr>
        <p:spPr>
          <a:xfrm>
            <a:off x="1500188" y="130308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4" name="Oval 13"/>
          <p:cNvSpPr/>
          <p:nvPr/>
        </p:nvSpPr>
        <p:spPr>
          <a:xfrm>
            <a:off x="1214438" y="130308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5" name="Oval 14"/>
          <p:cNvSpPr/>
          <p:nvPr/>
        </p:nvSpPr>
        <p:spPr>
          <a:xfrm>
            <a:off x="928688" y="130308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6" name="Oval 15"/>
          <p:cNvSpPr/>
          <p:nvPr/>
        </p:nvSpPr>
        <p:spPr>
          <a:xfrm>
            <a:off x="1500188" y="108876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7" name="Oval 16"/>
          <p:cNvSpPr/>
          <p:nvPr/>
        </p:nvSpPr>
        <p:spPr>
          <a:xfrm>
            <a:off x="1214438" y="108876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19" name="Oval 18"/>
          <p:cNvSpPr/>
          <p:nvPr/>
        </p:nvSpPr>
        <p:spPr>
          <a:xfrm>
            <a:off x="928688" y="108876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0" name="Oval 19"/>
          <p:cNvSpPr/>
          <p:nvPr/>
        </p:nvSpPr>
        <p:spPr>
          <a:xfrm>
            <a:off x="1214438" y="151739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1" name="Oval 20"/>
          <p:cNvSpPr/>
          <p:nvPr/>
        </p:nvSpPr>
        <p:spPr>
          <a:xfrm>
            <a:off x="928688" y="151739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2" name="Oval 21"/>
          <p:cNvSpPr/>
          <p:nvPr/>
        </p:nvSpPr>
        <p:spPr>
          <a:xfrm>
            <a:off x="1643063" y="316045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3" name="Oval 22"/>
          <p:cNvSpPr/>
          <p:nvPr/>
        </p:nvSpPr>
        <p:spPr>
          <a:xfrm>
            <a:off x="1928813" y="344620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4" name="Oval 23"/>
          <p:cNvSpPr/>
          <p:nvPr/>
        </p:nvSpPr>
        <p:spPr>
          <a:xfrm>
            <a:off x="642938" y="308901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5" name="Oval 24"/>
          <p:cNvSpPr/>
          <p:nvPr/>
        </p:nvSpPr>
        <p:spPr>
          <a:xfrm>
            <a:off x="857250" y="216033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6" name="Oval 25"/>
          <p:cNvSpPr/>
          <p:nvPr/>
        </p:nvSpPr>
        <p:spPr>
          <a:xfrm>
            <a:off x="428625" y="351764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7" name="Oval 26"/>
          <p:cNvSpPr/>
          <p:nvPr/>
        </p:nvSpPr>
        <p:spPr>
          <a:xfrm>
            <a:off x="1928813" y="266039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28" name="Oval 27"/>
          <p:cNvSpPr/>
          <p:nvPr/>
        </p:nvSpPr>
        <p:spPr>
          <a:xfrm>
            <a:off x="214313" y="287470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0" name="Oval 29"/>
          <p:cNvSpPr/>
          <p:nvPr/>
        </p:nvSpPr>
        <p:spPr>
          <a:xfrm>
            <a:off x="1143000" y="308901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1" name="Oval 30"/>
          <p:cNvSpPr/>
          <p:nvPr/>
        </p:nvSpPr>
        <p:spPr>
          <a:xfrm>
            <a:off x="1571625" y="230320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2" name="Oval 31"/>
          <p:cNvSpPr/>
          <p:nvPr/>
        </p:nvSpPr>
        <p:spPr>
          <a:xfrm>
            <a:off x="1143000" y="258895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4" name="Oval 33"/>
          <p:cNvSpPr/>
          <p:nvPr/>
        </p:nvSpPr>
        <p:spPr>
          <a:xfrm>
            <a:off x="428625" y="237464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5" name="TextBox 26"/>
          <p:cNvSpPr txBox="1">
            <a:spLocks noChangeArrowheads="1"/>
          </p:cNvSpPr>
          <p:nvPr/>
        </p:nvSpPr>
        <p:spPr bwMode="auto">
          <a:xfrm>
            <a:off x="1785938" y="1231643"/>
            <a:ext cx="902811" cy="400110"/>
          </a:xfrm>
          <a:prstGeom prst="rect">
            <a:avLst/>
          </a:prstGeom>
          <a:noFill/>
          <a:ln w="9525">
            <a:noFill/>
            <a:miter lim="800000"/>
            <a:headEnd/>
            <a:tailEnd/>
          </a:ln>
        </p:spPr>
        <p:txBody>
          <a:bodyPr wrap="none">
            <a:spAutoFit/>
          </a:bodyPr>
          <a:lstStyle/>
          <a:p>
            <a:r>
              <a:rPr lang="en-GB" sz="2000">
                <a:latin typeface="Century Gothic" pitchFamily="34" charset="0"/>
              </a:rPr>
              <a:t>SOLID</a:t>
            </a:r>
          </a:p>
        </p:txBody>
      </p:sp>
      <p:sp>
        <p:nvSpPr>
          <p:cNvPr id="36" name="TextBox 27"/>
          <p:cNvSpPr txBox="1">
            <a:spLocks noChangeArrowheads="1"/>
          </p:cNvSpPr>
          <p:nvPr/>
        </p:nvSpPr>
        <p:spPr bwMode="auto">
          <a:xfrm>
            <a:off x="642938" y="4017705"/>
            <a:ext cx="1269899" cy="400110"/>
          </a:xfrm>
          <a:prstGeom prst="rect">
            <a:avLst/>
          </a:prstGeom>
          <a:noFill/>
          <a:ln w="9525">
            <a:noFill/>
            <a:miter lim="800000"/>
            <a:headEnd/>
            <a:tailEnd/>
          </a:ln>
        </p:spPr>
        <p:txBody>
          <a:bodyPr wrap="none">
            <a:spAutoFit/>
          </a:bodyPr>
          <a:lstStyle/>
          <a:p>
            <a:r>
              <a:rPr lang="en-GB" sz="2000">
                <a:latin typeface="Century Gothic" pitchFamily="34" charset="0"/>
              </a:rPr>
              <a:t>SOLVENT</a:t>
            </a:r>
          </a:p>
        </p:txBody>
      </p:sp>
      <p:sp>
        <p:nvSpPr>
          <p:cNvPr id="37" name="Rectangle 36"/>
          <p:cNvSpPr/>
          <p:nvPr/>
        </p:nvSpPr>
        <p:spPr>
          <a:xfrm>
            <a:off x="3571875" y="2160330"/>
            <a:ext cx="2143125" cy="178593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8" name="Oval 37"/>
          <p:cNvSpPr/>
          <p:nvPr/>
        </p:nvSpPr>
        <p:spPr>
          <a:xfrm>
            <a:off x="5000625" y="316045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39" name="Oval 38"/>
          <p:cNvSpPr/>
          <p:nvPr/>
        </p:nvSpPr>
        <p:spPr>
          <a:xfrm>
            <a:off x="4000500" y="308901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0" name="Oval 39"/>
          <p:cNvSpPr/>
          <p:nvPr/>
        </p:nvSpPr>
        <p:spPr>
          <a:xfrm>
            <a:off x="4572000" y="351764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1" name="Oval 40"/>
          <p:cNvSpPr/>
          <p:nvPr/>
        </p:nvSpPr>
        <p:spPr>
          <a:xfrm>
            <a:off x="3786188" y="351764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2" name="Oval 41"/>
          <p:cNvSpPr/>
          <p:nvPr/>
        </p:nvSpPr>
        <p:spPr>
          <a:xfrm>
            <a:off x="5286375" y="266039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3" name="Oval 42"/>
          <p:cNvSpPr/>
          <p:nvPr/>
        </p:nvSpPr>
        <p:spPr>
          <a:xfrm>
            <a:off x="3571875" y="287470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4" name="Oval 43"/>
          <p:cNvSpPr/>
          <p:nvPr/>
        </p:nvSpPr>
        <p:spPr>
          <a:xfrm>
            <a:off x="4500563" y="308901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5" name="Oval 44"/>
          <p:cNvSpPr/>
          <p:nvPr/>
        </p:nvSpPr>
        <p:spPr>
          <a:xfrm>
            <a:off x="4929188" y="230320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6" name="Oval 45"/>
          <p:cNvSpPr/>
          <p:nvPr/>
        </p:nvSpPr>
        <p:spPr>
          <a:xfrm>
            <a:off x="4357688" y="258895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7" name="Oval 46"/>
          <p:cNvSpPr/>
          <p:nvPr/>
        </p:nvSpPr>
        <p:spPr>
          <a:xfrm>
            <a:off x="3786188" y="237464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8" name="Oval 47"/>
          <p:cNvSpPr/>
          <p:nvPr/>
        </p:nvSpPr>
        <p:spPr>
          <a:xfrm>
            <a:off x="4071938" y="280326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49" name="Oval 48"/>
          <p:cNvSpPr/>
          <p:nvPr/>
        </p:nvSpPr>
        <p:spPr>
          <a:xfrm>
            <a:off x="5429250" y="344620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0" name="Oval 49"/>
          <p:cNvSpPr/>
          <p:nvPr/>
        </p:nvSpPr>
        <p:spPr>
          <a:xfrm>
            <a:off x="4214813" y="351764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1" name="Oval 50"/>
          <p:cNvSpPr/>
          <p:nvPr/>
        </p:nvSpPr>
        <p:spPr>
          <a:xfrm>
            <a:off x="4929188" y="294614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2" name="Oval 51"/>
          <p:cNvSpPr/>
          <p:nvPr/>
        </p:nvSpPr>
        <p:spPr>
          <a:xfrm>
            <a:off x="4214813" y="230320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3" name="Oval 52"/>
          <p:cNvSpPr/>
          <p:nvPr/>
        </p:nvSpPr>
        <p:spPr>
          <a:xfrm>
            <a:off x="4857750" y="344620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4" name="Oval 53"/>
          <p:cNvSpPr/>
          <p:nvPr/>
        </p:nvSpPr>
        <p:spPr>
          <a:xfrm>
            <a:off x="5429250" y="237464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5" name="Oval 54"/>
          <p:cNvSpPr/>
          <p:nvPr/>
        </p:nvSpPr>
        <p:spPr>
          <a:xfrm>
            <a:off x="3571875" y="216033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6" name="TextBox 55"/>
          <p:cNvSpPr txBox="1">
            <a:spLocks noChangeArrowheads="1"/>
          </p:cNvSpPr>
          <p:nvPr/>
        </p:nvSpPr>
        <p:spPr bwMode="auto">
          <a:xfrm>
            <a:off x="3857625" y="4017705"/>
            <a:ext cx="1401346" cy="400110"/>
          </a:xfrm>
          <a:prstGeom prst="rect">
            <a:avLst/>
          </a:prstGeom>
          <a:noFill/>
          <a:ln w="9525">
            <a:noFill/>
            <a:miter lim="800000"/>
            <a:headEnd/>
            <a:tailEnd/>
          </a:ln>
        </p:spPr>
        <p:txBody>
          <a:bodyPr wrap="none">
            <a:spAutoFit/>
          </a:bodyPr>
          <a:lstStyle/>
          <a:p>
            <a:r>
              <a:rPr lang="en-GB" sz="2000">
                <a:latin typeface="Century Gothic" pitchFamily="34" charset="0"/>
              </a:rPr>
              <a:t>SOLUTION</a:t>
            </a:r>
          </a:p>
        </p:txBody>
      </p:sp>
      <p:sp>
        <p:nvSpPr>
          <p:cNvPr id="57" name="Rectangle 56"/>
          <p:cNvSpPr/>
          <p:nvPr/>
        </p:nvSpPr>
        <p:spPr>
          <a:xfrm>
            <a:off x="6429375" y="2160330"/>
            <a:ext cx="2000250" cy="178593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8" name="Oval 57"/>
          <p:cNvSpPr/>
          <p:nvPr/>
        </p:nvSpPr>
        <p:spPr>
          <a:xfrm>
            <a:off x="8143875" y="2946143"/>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59" name="Oval 58"/>
          <p:cNvSpPr/>
          <p:nvPr/>
        </p:nvSpPr>
        <p:spPr>
          <a:xfrm>
            <a:off x="7929563" y="2517518"/>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0" name="Oval 59"/>
          <p:cNvSpPr/>
          <p:nvPr/>
        </p:nvSpPr>
        <p:spPr>
          <a:xfrm>
            <a:off x="6858000" y="3303330"/>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1" name="Oval 60"/>
          <p:cNvSpPr/>
          <p:nvPr/>
        </p:nvSpPr>
        <p:spPr>
          <a:xfrm>
            <a:off x="6643688" y="2446080"/>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2" name="Oval 61"/>
          <p:cNvSpPr/>
          <p:nvPr/>
        </p:nvSpPr>
        <p:spPr>
          <a:xfrm>
            <a:off x="7072313" y="2446080"/>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3" name="Oval 62"/>
          <p:cNvSpPr/>
          <p:nvPr/>
        </p:nvSpPr>
        <p:spPr>
          <a:xfrm>
            <a:off x="7358063" y="2803268"/>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4" name="Oval 63"/>
          <p:cNvSpPr/>
          <p:nvPr/>
        </p:nvSpPr>
        <p:spPr>
          <a:xfrm>
            <a:off x="7358063" y="3446205"/>
            <a:ext cx="333375" cy="33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5" name="Oval 64"/>
          <p:cNvSpPr/>
          <p:nvPr/>
        </p:nvSpPr>
        <p:spPr>
          <a:xfrm>
            <a:off x="6572250" y="3089018"/>
            <a:ext cx="222250" cy="1698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6" name="Oval 65"/>
          <p:cNvSpPr/>
          <p:nvPr/>
        </p:nvSpPr>
        <p:spPr>
          <a:xfrm>
            <a:off x="7929563" y="3446205"/>
            <a:ext cx="222250" cy="1698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7" name="Oval 66"/>
          <p:cNvSpPr/>
          <p:nvPr/>
        </p:nvSpPr>
        <p:spPr>
          <a:xfrm>
            <a:off x="7715250" y="3231893"/>
            <a:ext cx="222250" cy="1698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68" name="Oval 67"/>
          <p:cNvSpPr/>
          <p:nvPr/>
        </p:nvSpPr>
        <p:spPr>
          <a:xfrm>
            <a:off x="7429500" y="2517518"/>
            <a:ext cx="222250" cy="1698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cxnSp>
        <p:nvCxnSpPr>
          <p:cNvPr id="69" name="Straight Connector 68"/>
          <p:cNvCxnSpPr/>
          <p:nvPr/>
        </p:nvCxnSpPr>
        <p:spPr>
          <a:xfrm>
            <a:off x="6858000" y="1231643"/>
            <a:ext cx="444500" cy="3397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7146131" y="1872199"/>
            <a:ext cx="56673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6860381" y="1872199"/>
            <a:ext cx="56673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6715125" y="1231643"/>
            <a:ext cx="444500" cy="3397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7215188" y="1660268"/>
            <a:ext cx="222250" cy="1698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74" name="Oval 73"/>
          <p:cNvSpPr/>
          <p:nvPr/>
        </p:nvSpPr>
        <p:spPr>
          <a:xfrm>
            <a:off x="7358063" y="1160205"/>
            <a:ext cx="222250" cy="1698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75" name="Oval 74"/>
          <p:cNvSpPr/>
          <p:nvPr/>
        </p:nvSpPr>
        <p:spPr>
          <a:xfrm>
            <a:off x="7215188" y="2088893"/>
            <a:ext cx="222250" cy="1698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76" name="Oval 75"/>
          <p:cNvSpPr/>
          <p:nvPr/>
        </p:nvSpPr>
        <p:spPr>
          <a:xfrm>
            <a:off x="7143750" y="1874580"/>
            <a:ext cx="166688" cy="2270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77" name="Oval 76"/>
          <p:cNvSpPr/>
          <p:nvPr/>
        </p:nvSpPr>
        <p:spPr>
          <a:xfrm>
            <a:off x="7215188" y="1160205"/>
            <a:ext cx="166687" cy="2270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sp>
        <p:nvSpPr>
          <p:cNvPr id="78" name="Oval 77"/>
          <p:cNvSpPr/>
          <p:nvPr/>
        </p:nvSpPr>
        <p:spPr>
          <a:xfrm>
            <a:off x="7215188" y="1374518"/>
            <a:ext cx="166687" cy="227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Century Gothic" pitchFamily="34" charset="0"/>
            </a:endParaRPr>
          </a:p>
        </p:txBody>
      </p:sp>
      <p:cxnSp>
        <p:nvCxnSpPr>
          <p:cNvPr id="79" name="Straight Connector 78"/>
          <p:cNvCxnSpPr/>
          <p:nvPr/>
        </p:nvCxnSpPr>
        <p:spPr>
          <a:xfrm rot="5400000" flipH="1" flipV="1">
            <a:off x="7322344" y="1195924"/>
            <a:ext cx="357188" cy="285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flipH="1" flipV="1">
            <a:off x="7403306" y="1276887"/>
            <a:ext cx="357187" cy="285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2" name="Rectangle 8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83" name="Rectangle 82">
            <a:extLst>
              <a:ext uri="{FF2B5EF4-FFF2-40B4-BE49-F238E27FC236}">
                <a16:creationId xmlns:a16="http://schemas.microsoft.com/office/drawing/2014/main" id="{551C3656-2097-4470-B6BF-78F681FAF0D3}"/>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4" name="Rectangle 83">
            <a:extLst>
              <a:ext uri="{FF2B5EF4-FFF2-40B4-BE49-F238E27FC236}">
                <a16:creationId xmlns:a16="http://schemas.microsoft.com/office/drawing/2014/main" id="{472637EA-712A-400A-A76D-1011E975AA63}"/>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5" name="Rectangle 84">
            <a:extLst>
              <a:ext uri="{FF2B5EF4-FFF2-40B4-BE49-F238E27FC236}">
                <a16:creationId xmlns:a16="http://schemas.microsoft.com/office/drawing/2014/main" id="{C39AAF4D-317B-4645-A838-03091B2F2BD1}"/>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6" name="Rectangle 85">
            <a:extLst>
              <a:ext uri="{FF2B5EF4-FFF2-40B4-BE49-F238E27FC236}">
                <a16:creationId xmlns:a16="http://schemas.microsoft.com/office/drawing/2014/main" id="{79966CD6-57C3-4019-A956-0CA611536A3F}"/>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ppt_x"/>
                                          </p:val>
                                        </p:tav>
                                        <p:tav tm="100000">
                                          <p:val>
                                            <p:strVal val="#ppt_x"/>
                                          </p:val>
                                        </p:tav>
                                      </p:tavLst>
                                    </p:anim>
                                    <p:anim calcmode="lin" valueType="num">
                                      <p:cBhvr additive="base">
                                        <p:cTn id="52" dur="500" fill="hold"/>
                                        <p:tgtEl>
                                          <p:spTgt spid="4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ppt_x"/>
                                          </p:val>
                                        </p:tav>
                                        <p:tav tm="100000">
                                          <p:val>
                                            <p:strVal val="#ppt_x"/>
                                          </p:val>
                                        </p:tav>
                                      </p:tavLst>
                                    </p:anim>
                                    <p:anim calcmode="lin" valueType="num">
                                      <p:cBhvr additive="base">
                                        <p:cTn id="72" dur="500" fill="hold"/>
                                        <p:tgtEl>
                                          <p:spTgt spid="5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ppt_x"/>
                                          </p:val>
                                        </p:tav>
                                        <p:tav tm="100000">
                                          <p:val>
                                            <p:strVal val="#ppt_x"/>
                                          </p:val>
                                        </p:tav>
                                      </p:tavLst>
                                    </p:anim>
                                    <p:anim calcmode="lin" valueType="num">
                                      <p:cBhvr additive="base">
                                        <p:cTn id="76" dur="500" fill="hold"/>
                                        <p:tgtEl>
                                          <p:spTgt spid="5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ppt_x"/>
                                          </p:val>
                                        </p:tav>
                                        <p:tav tm="100000">
                                          <p:val>
                                            <p:strVal val="#ppt_x"/>
                                          </p:val>
                                        </p:tav>
                                      </p:tavLst>
                                    </p:anim>
                                    <p:anim calcmode="lin" valueType="num">
                                      <p:cBhvr additive="base">
                                        <p:cTn id="80" dur="500" fill="hold"/>
                                        <p:tgtEl>
                                          <p:spTgt spid="55"/>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additive="base">
                                        <p:cTn id="83" dur="500" fill="hold"/>
                                        <p:tgtEl>
                                          <p:spTgt spid="56"/>
                                        </p:tgtEl>
                                        <p:attrNameLst>
                                          <p:attrName>ppt_x</p:attrName>
                                        </p:attrNameLst>
                                      </p:cBhvr>
                                      <p:tavLst>
                                        <p:tav tm="0">
                                          <p:val>
                                            <p:strVal val="#ppt_x"/>
                                          </p:val>
                                        </p:tav>
                                        <p:tav tm="100000">
                                          <p:val>
                                            <p:strVal val="#ppt_x"/>
                                          </p:val>
                                        </p:tav>
                                      </p:tavLst>
                                    </p:anim>
                                    <p:anim calcmode="lin" valueType="num">
                                      <p:cBhvr additive="base">
                                        <p:cTn id="84" dur="500" fill="hold"/>
                                        <p:tgtEl>
                                          <p:spTgt spid="5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 calcmode="lin" valueType="num">
                                      <p:cBhvr additive="base">
                                        <p:cTn id="87" dur="500" fill="hold"/>
                                        <p:tgtEl>
                                          <p:spTgt spid="65"/>
                                        </p:tgtEl>
                                        <p:attrNameLst>
                                          <p:attrName>ppt_x</p:attrName>
                                        </p:attrNameLst>
                                      </p:cBhvr>
                                      <p:tavLst>
                                        <p:tav tm="0">
                                          <p:val>
                                            <p:strVal val="#ppt_x"/>
                                          </p:val>
                                        </p:tav>
                                        <p:tav tm="100000">
                                          <p:val>
                                            <p:strVal val="#ppt_x"/>
                                          </p:val>
                                        </p:tav>
                                      </p:tavLst>
                                    </p:anim>
                                    <p:anim calcmode="lin" valueType="num">
                                      <p:cBhvr additive="base">
                                        <p:cTn id="88" dur="500" fill="hold"/>
                                        <p:tgtEl>
                                          <p:spTgt spid="6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7"/>
                                        </p:tgtEl>
                                        <p:attrNameLst>
                                          <p:attrName>style.visibility</p:attrName>
                                        </p:attrNameLst>
                                      </p:cBhvr>
                                      <p:to>
                                        <p:strVal val="visible"/>
                                      </p:to>
                                    </p:set>
                                    <p:anim calcmode="lin" valueType="num">
                                      <p:cBhvr additive="base">
                                        <p:cTn id="95" dur="500" fill="hold"/>
                                        <p:tgtEl>
                                          <p:spTgt spid="67"/>
                                        </p:tgtEl>
                                        <p:attrNameLst>
                                          <p:attrName>ppt_x</p:attrName>
                                        </p:attrNameLst>
                                      </p:cBhvr>
                                      <p:tavLst>
                                        <p:tav tm="0">
                                          <p:val>
                                            <p:strVal val="#ppt_x"/>
                                          </p:val>
                                        </p:tav>
                                        <p:tav tm="100000">
                                          <p:val>
                                            <p:strVal val="#ppt_x"/>
                                          </p:val>
                                        </p:tav>
                                      </p:tavLst>
                                    </p:anim>
                                    <p:anim calcmode="lin" valueType="num">
                                      <p:cBhvr additive="base">
                                        <p:cTn id="96" dur="500" fill="hold"/>
                                        <p:tgtEl>
                                          <p:spTgt spid="6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8"/>
                                        </p:tgtEl>
                                        <p:attrNameLst>
                                          <p:attrName>style.visibility</p:attrName>
                                        </p:attrNameLst>
                                      </p:cBhvr>
                                      <p:to>
                                        <p:strVal val="visible"/>
                                      </p:to>
                                    </p:set>
                                    <p:anim calcmode="lin" valueType="num">
                                      <p:cBhvr additive="base">
                                        <p:cTn id="99" dur="500" fill="hold"/>
                                        <p:tgtEl>
                                          <p:spTgt spid="68"/>
                                        </p:tgtEl>
                                        <p:attrNameLst>
                                          <p:attrName>ppt_x</p:attrName>
                                        </p:attrNameLst>
                                      </p:cBhvr>
                                      <p:tavLst>
                                        <p:tav tm="0">
                                          <p:val>
                                            <p:strVal val="#ppt_x"/>
                                          </p:val>
                                        </p:tav>
                                        <p:tav tm="100000">
                                          <p:val>
                                            <p:strVal val="#ppt_x"/>
                                          </p:val>
                                        </p:tav>
                                      </p:tavLst>
                                    </p:anim>
                                    <p:anim calcmode="lin" valueType="num">
                                      <p:cBhvr additive="base">
                                        <p:cTn id="100" dur="500" fill="hold"/>
                                        <p:tgtEl>
                                          <p:spTgt spid="68"/>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additive="base">
                                        <p:cTn id="103" dur="500" fill="hold"/>
                                        <p:tgtEl>
                                          <p:spTgt spid="73"/>
                                        </p:tgtEl>
                                        <p:attrNameLst>
                                          <p:attrName>ppt_x</p:attrName>
                                        </p:attrNameLst>
                                      </p:cBhvr>
                                      <p:tavLst>
                                        <p:tav tm="0">
                                          <p:val>
                                            <p:strVal val="#ppt_x"/>
                                          </p:val>
                                        </p:tav>
                                        <p:tav tm="100000">
                                          <p:val>
                                            <p:strVal val="#ppt_x"/>
                                          </p:val>
                                        </p:tav>
                                      </p:tavLst>
                                    </p:anim>
                                    <p:anim calcmode="lin" valueType="num">
                                      <p:cBhvr additive="base">
                                        <p:cTn id="104" dur="500" fill="hold"/>
                                        <p:tgtEl>
                                          <p:spTgt spid="73"/>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4"/>
                                        </p:tgtEl>
                                        <p:attrNameLst>
                                          <p:attrName>style.visibility</p:attrName>
                                        </p:attrNameLst>
                                      </p:cBhvr>
                                      <p:to>
                                        <p:strVal val="visible"/>
                                      </p:to>
                                    </p:set>
                                    <p:anim calcmode="lin" valueType="num">
                                      <p:cBhvr additive="base">
                                        <p:cTn id="107" dur="500" fill="hold"/>
                                        <p:tgtEl>
                                          <p:spTgt spid="74"/>
                                        </p:tgtEl>
                                        <p:attrNameLst>
                                          <p:attrName>ppt_x</p:attrName>
                                        </p:attrNameLst>
                                      </p:cBhvr>
                                      <p:tavLst>
                                        <p:tav tm="0">
                                          <p:val>
                                            <p:strVal val="#ppt_x"/>
                                          </p:val>
                                        </p:tav>
                                        <p:tav tm="100000">
                                          <p:val>
                                            <p:strVal val="#ppt_x"/>
                                          </p:val>
                                        </p:tav>
                                      </p:tavLst>
                                    </p:anim>
                                    <p:anim calcmode="lin" valueType="num">
                                      <p:cBhvr additive="base">
                                        <p:cTn id="108" dur="500" fill="hold"/>
                                        <p:tgtEl>
                                          <p:spTgt spid="7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5"/>
                                        </p:tgtEl>
                                        <p:attrNameLst>
                                          <p:attrName>style.visibility</p:attrName>
                                        </p:attrNameLst>
                                      </p:cBhvr>
                                      <p:to>
                                        <p:strVal val="visible"/>
                                      </p:to>
                                    </p:set>
                                    <p:anim calcmode="lin" valueType="num">
                                      <p:cBhvr additive="base">
                                        <p:cTn id="111" dur="500" fill="hold"/>
                                        <p:tgtEl>
                                          <p:spTgt spid="75"/>
                                        </p:tgtEl>
                                        <p:attrNameLst>
                                          <p:attrName>ppt_x</p:attrName>
                                        </p:attrNameLst>
                                      </p:cBhvr>
                                      <p:tavLst>
                                        <p:tav tm="0">
                                          <p:val>
                                            <p:strVal val="#ppt_x"/>
                                          </p:val>
                                        </p:tav>
                                        <p:tav tm="100000">
                                          <p:val>
                                            <p:strVal val="#ppt_x"/>
                                          </p:val>
                                        </p:tav>
                                      </p:tavLst>
                                    </p:anim>
                                    <p:anim calcmode="lin" valueType="num">
                                      <p:cBhvr additive="base">
                                        <p:cTn id="112" dur="500" fill="hold"/>
                                        <p:tgtEl>
                                          <p:spTgt spid="75"/>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58"/>
                                        </p:tgtEl>
                                        <p:attrNameLst>
                                          <p:attrName>style.visibility</p:attrName>
                                        </p:attrNameLst>
                                      </p:cBhvr>
                                      <p:to>
                                        <p:strVal val="visible"/>
                                      </p:to>
                                    </p:set>
                                    <p:anim calcmode="lin" valueType="num">
                                      <p:cBhvr additive="base">
                                        <p:cTn id="115" dur="500" fill="hold"/>
                                        <p:tgtEl>
                                          <p:spTgt spid="58"/>
                                        </p:tgtEl>
                                        <p:attrNameLst>
                                          <p:attrName>ppt_x</p:attrName>
                                        </p:attrNameLst>
                                      </p:cBhvr>
                                      <p:tavLst>
                                        <p:tav tm="0">
                                          <p:val>
                                            <p:strVal val="#ppt_x"/>
                                          </p:val>
                                        </p:tav>
                                        <p:tav tm="100000">
                                          <p:val>
                                            <p:strVal val="#ppt_x"/>
                                          </p:val>
                                        </p:tav>
                                      </p:tavLst>
                                    </p:anim>
                                    <p:anim calcmode="lin" valueType="num">
                                      <p:cBhvr additive="base">
                                        <p:cTn id="116" dur="500" fill="hold"/>
                                        <p:tgtEl>
                                          <p:spTgt spid="58"/>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59"/>
                                        </p:tgtEl>
                                        <p:attrNameLst>
                                          <p:attrName>style.visibility</p:attrName>
                                        </p:attrNameLst>
                                      </p:cBhvr>
                                      <p:to>
                                        <p:strVal val="visible"/>
                                      </p:to>
                                    </p:set>
                                    <p:anim calcmode="lin" valueType="num">
                                      <p:cBhvr additive="base">
                                        <p:cTn id="119" dur="500" fill="hold"/>
                                        <p:tgtEl>
                                          <p:spTgt spid="59"/>
                                        </p:tgtEl>
                                        <p:attrNameLst>
                                          <p:attrName>ppt_x</p:attrName>
                                        </p:attrNameLst>
                                      </p:cBhvr>
                                      <p:tavLst>
                                        <p:tav tm="0">
                                          <p:val>
                                            <p:strVal val="#ppt_x"/>
                                          </p:val>
                                        </p:tav>
                                        <p:tav tm="100000">
                                          <p:val>
                                            <p:strVal val="#ppt_x"/>
                                          </p:val>
                                        </p:tav>
                                      </p:tavLst>
                                    </p:anim>
                                    <p:anim calcmode="lin" valueType="num">
                                      <p:cBhvr additive="base">
                                        <p:cTn id="120" dur="500" fill="hold"/>
                                        <p:tgtEl>
                                          <p:spTgt spid="59"/>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60"/>
                                        </p:tgtEl>
                                        <p:attrNameLst>
                                          <p:attrName>style.visibility</p:attrName>
                                        </p:attrNameLst>
                                      </p:cBhvr>
                                      <p:to>
                                        <p:strVal val="visible"/>
                                      </p:to>
                                    </p:set>
                                    <p:anim calcmode="lin" valueType="num">
                                      <p:cBhvr additive="base">
                                        <p:cTn id="123" dur="500" fill="hold"/>
                                        <p:tgtEl>
                                          <p:spTgt spid="60"/>
                                        </p:tgtEl>
                                        <p:attrNameLst>
                                          <p:attrName>ppt_x</p:attrName>
                                        </p:attrNameLst>
                                      </p:cBhvr>
                                      <p:tavLst>
                                        <p:tav tm="0">
                                          <p:val>
                                            <p:strVal val="#ppt_x"/>
                                          </p:val>
                                        </p:tav>
                                        <p:tav tm="100000">
                                          <p:val>
                                            <p:strVal val="#ppt_x"/>
                                          </p:val>
                                        </p:tav>
                                      </p:tavLst>
                                    </p:anim>
                                    <p:anim calcmode="lin" valueType="num">
                                      <p:cBhvr additive="base">
                                        <p:cTn id="124" dur="500" fill="hold"/>
                                        <p:tgtEl>
                                          <p:spTgt spid="60"/>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anim calcmode="lin" valueType="num">
                                      <p:cBhvr additive="base">
                                        <p:cTn id="127" dur="500" fill="hold"/>
                                        <p:tgtEl>
                                          <p:spTgt spid="61"/>
                                        </p:tgtEl>
                                        <p:attrNameLst>
                                          <p:attrName>ppt_x</p:attrName>
                                        </p:attrNameLst>
                                      </p:cBhvr>
                                      <p:tavLst>
                                        <p:tav tm="0">
                                          <p:val>
                                            <p:strVal val="#ppt_x"/>
                                          </p:val>
                                        </p:tav>
                                        <p:tav tm="100000">
                                          <p:val>
                                            <p:strVal val="#ppt_x"/>
                                          </p:val>
                                        </p:tav>
                                      </p:tavLst>
                                    </p:anim>
                                    <p:anim calcmode="lin" valueType="num">
                                      <p:cBhvr additive="base">
                                        <p:cTn id="128" dur="500" fill="hold"/>
                                        <p:tgtEl>
                                          <p:spTgt spid="61"/>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62"/>
                                        </p:tgtEl>
                                        <p:attrNameLst>
                                          <p:attrName>style.visibility</p:attrName>
                                        </p:attrNameLst>
                                      </p:cBhvr>
                                      <p:to>
                                        <p:strVal val="visible"/>
                                      </p:to>
                                    </p:set>
                                    <p:anim calcmode="lin" valueType="num">
                                      <p:cBhvr additive="base">
                                        <p:cTn id="131" dur="500" fill="hold"/>
                                        <p:tgtEl>
                                          <p:spTgt spid="62"/>
                                        </p:tgtEl>
                                        <p:attrNameLst>
                                          <p:attrName>ppt_x</p:attrName>
                                        </p:attrNameLst>
                                      </p:cBhvr>
                                      <p:tavLst>
                                        <p:tav tm="0">
                                          <p:val>
                                            <p:strVal val="#ppt_x"/>
                                          </p:val>
                                        </p:tav>
                                        <p:tav tm="100000">
                                          <p:val>
                                            <p:strVal val="#ppt_x"/>
                                          </p:val>
                                        </p:tav>
                                      </p:tavLst>
                                    </p:anim>
                                    <p:anim calcmode="lin" valueType="num">
                                      <p:cBhvr additive="base">
                                        <p:cTn id="132" dur="500" fill="hold"/>
                                        <p:tgtEl>
                                          <p:spTgt spid="62"/>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63"/>
                                        </p:tgtEl>
                                        <p:attrNameLst>
                                          <p:attrName>style.visibility</p:attrName>
                                        </p:attrNameLst>
                                      </p:cBhvr>
                                      <p:to>
                                        <p:strVal val="visible"/>
                                      </p:to>
                                    </p:set>
                                    <p:anim calcmode="lin" valueType="num">
                                      <p:cBhvr additive="base">
                                        <p:cTn id="135" dur="500" fill="hold"/>
                                        <p:tgtEl>
                                          <p:spTgt spid="63"/>
                                        </p:tgtEl>
                                        <p:attrNameLst>
                                          <p:attrName>ppt_x</p:attrName>
                                        </p:attrNameLst>
                                      </p:cBhvr>
                                      <p:tavLst>
                                        <p:tav tm="0">
                                          <p:val>
                                            <p:strVal val="#ppt_x"/>
                                          </p:val>
                                        </p:tav>
                                        <p:tav tm="100000">
                                          <p:val>
                                            <p:strVal val="#ppt_x"/>
                                          </p:val>
                                        </p:tav>
                                      </p:tavLst>
                                    </p:anim>
                                    <p:anim calcmode="lin" valueType="num">
                                      <p:cBhvr additive="base">
                                        <p:cTn id="136" dur="500" fill="hold"/>
                                        <p:tgtEl>
                                          <p:spTgt spid="63"/>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64"/>
                                        </p:tgtEl>
                                        <p:attrNameLst>
                                          <p:attrName>style.visibility</p:attrName>
                                        </p:attrNameLst>
                                      </p:cBhvr>
                                      <p:to>
                                        <p:strVal val="visible"/>
                                      </p:to>
                                    </p:set>
                                    <p:anim calcmode="lin" valueType="num">
                                      <p:cBhvr additive="base">
                                        <p:cTn id="139" dur="500" fill="hold"/>
                                        <p:tgtEl>
                                          <p:spTgt spid="64"/>
                                        </p:tgtEl>
                                        <p:attrNameLst>
                                          <p:attrName>ppt_x</p:attrName>
                                        </p:attrNameLst>
                                      </p:cBhvr>
                                      <p:tavLst>
                                        <p:tav tm="0">
                                          <p:val>
                                            <p:strVal val="#ppt_x"/>
                                          </p:val>
                                        </p:tav>
                                        <p:tav tm="100000">
                                          <p:val>
                                            <p:strVal val="#ppt_x"/>
                                          </p:val>
                                        </p:tav>
                                      </p:tavLst>
                                    </p:anim>
                                    <p:anim calcmode="lin" valueType="num">
                                      <p:cBhvr additive="base">
                                        <p:cTn id="140" dur="500" fill="hold"/>
                                        <p:tgtEl>
                                          <p:spTgt spid="64"/>
                                        </p:tgtEl>
                                        <p:attrNameLst>
                                          <p:attrName>ppt_y</p:attrName>
                                        </p:attrNameLst>
                                      </p:cBhvr>
                                      <p:tavLst>
                                        <p:tav tm="0">
                                          <p:val>
                                            <p:strVal val="1+#ppt_h/2"/>
                                          </p:val>
                                        </p:tav>
                                        <p:tav tm="100000">
                                          <p:val>
                                            <p:strVal val="#ppt_y"/>
                                          </p:val>
                                        </p:tav>
                                      </p:tavLst>
                                    </p:anim>
                                  </p:childTnLst>
                                </p:cTn>
                              </p:par>
                              <p:par>
                                <p:cTn id="141" presetID="2" presetClass="entr" presetSubtype="4" fill="hold" grpId="1" nodeType="withEffect">
                                  <p:stCondLst>
                                    <p:cond delay="0"/>
                                  </p:stCondLst>
                                  <p:childTnLst>
                                    <p:set>
                                      <p:cBhvr>
                                        <p:cTn id="142" dur="1" fill="hold">
                                          <p:stCondLst>
                                            <p:cond delay="0"/>
                                          </p:stCondLst>
                                        </p:cTn>
                                        <p:tgtEl>
                                          <p:spTgt spid="65"/>
                                        </p:tgtEl>
                                        <p:attrNameLst>
                                          <p:attrName>style.visibility</p:attrName>
                                        </p:attrNameLst>
                                      </p:cBhvr>
                                      <p:to>
                                        <p:strVal val="visible"/>
                                      </p:to>
                                    </p:set>
                                    <p:anim calcmode="lin" valueType="num">
                                      <p:cBhvr additive="base">
                                        <p:cTn id="143" dur="500" fill="hold"/>
                                        <p:tgtEl>
                                          <p:spTgt spid="65"/>
                                        </p:tgtEl>
                                        <p:attrNameLst>
                                          <p:attrName>ppt_x</p:attrName>
                                        </p:attrNameLst>
                                      </p:cBhvr>
                                      <p:tavLst>
                                        <p:tav tm="0">
                                          <p:val>
                                            <p:strVal val="#ppt_x"/>
                                          </p:val>
                                        </p:tav>
                                        <p:tav tm="100000">
                                          <p:val>
                                            <p:strVal val="#ppt_x"/>
                                          </p:val>
                                        </p:tav>
                                      </p:tavLst>
                                    </p:anim>
                                    <p:anim calcmode="lin" valueType="num">
                                      <p:cBhvr additive="base">
                                        <p:cTn id="144" dur="500" fill="hold"/>
                                        <p:tgtEl>
                                          <p:spTgt spid="65"/>
                                        </p:tgtEl>
                                        <p:attrNameLst>
                                          <p:attrName>ppt_y</p:attrName>
                                        </p:attrNameLst>
                                      </p:cBhvr>
                                      <p:tavLst>
                                        <p:tav tm="0">
                                          <p:val>
                                            <p:strVal val="1+#ppt_h/2"/>
                                          </p:val>
                                        </p:tav>
                                        <p:tav tm="100000">
                                          <p:val>
                                            <p:strVal val="#ppt_y"/>
                                          </p:val>
                                        </p:tav>
                                      </p:tavLst>
                                    </p:anim>
                                  </p:childTnLst>
                                </p:cTn>
                              </p:par>
                              <p:par>
                                <p:cTn id="145" presetID="2" presetClass="entr" presetSubtype="4" fill="hold" grpId="1" nodeType="withEffect">
                                  <p:stCondLst>
                                    <p:cond delay="0"/>
                                  </p:stCondLst>
                                  <p:childTnLst>
                                    <p:set>
                                      <p:cBhvr>
                                        <p:cTn id="146" dur="1" fill="hold">
                                          <p:stCondLst>
                                            <p:cond delay="0"/>
                                          </p:stCondLst>
                                        </p:cTn>
                                        <p:tgtEl>
                                          <p:spTgt spid="66"/>
                                        </p:tgtEl>
                                        <p:attrNameLst>
                                          <p:attrName>style.visibility</p:attrName>
                                        </p:attrNameLst>
                                      </p:cBhvr>
                                      <p:to>
                                        <p:strVal val="visible"/>
                                      </p:to>
                                    </p:set>
                                    <p:anim calcmode="lin" valueType="num">
                                      <p:cBhvr additive="base">
                                        <p:cTn id="147" dur="500" fill="hold"/>
                                        <p:tgtEl>
                                          <p:spTgt spid="66"/>
                                        </p:tgtEl>
                                        <p:attrNameLst>
                                          <p:attrName>ppt_x</p:attrName>
                                        </p:attrNameLst>
                                      </p:cBhvr>
                                      <p:tavLst>
                                        <p:tav tm="0">
                                          <p:val>
                                            <p:strVal val="#ppt_x"/>
                                          </p:val>
                                        </p:tav>
                                        <p:tav tm="100000">
                                          <p:val>
                                            <p:strVal val="#ppt_x"/>
                                          </p:val>
                                        </p:tav>
                                      </p:tavLst>
                                    </p:anim>
                                    <p:anim calcmode="lin" valueType="num">
                                      <p:cBhvr additive="base">
                                        <p:cTn id="148" dur="500" fill="hold"/>
                                        <p:tgtEl>
                                          <p:spTgt spid="66"/>
                                        </p:tgtEl>
                                        <p:attrNameLst>
                                          <p:attrName>ppt_y</p:attrName>
                                        </p:attrNameLst>
                                      </p:cBhvr>
                                      <p:tavLst>
                                        <p:tav tm="0">
                                          <p:val>
                                            <p:strVal val="1+#ppt_h/2"/>
                                          </p:val>
                                        </p:tav>
                                        <p:tav tm="100000">
                                          <p:val>
                                            <p:strVal val="#ppt_y"/>
                                          </p:val>
                                        </p:tav>
                                      </p:tavLst>
                                    </p:anim>
                                  </p:childTnLst>
                                </p:cTn>
                              </p:par>
                              <p:par>
                                <p:cTn id="149" presetID="2" presetClass="entr" presetSubtype="4" fill="hold" grpId="1" nodeType="withEffect">
                                  <p:stCondLst>
                                    <p:cond delay="0"/>
                                  </p:stCondLst>
                                  <p:childTnLst>
                                    <p:set>
                                      <p:cBhvr>
                                        <p:cTn id="150" dur="1" fill="hold">
                                          <p:stCondLst>
                                            <p:cond delay="0"/>
                                          </p:stCondLst>
                                        </p:cTn>
                                        <p:tgtEl>
                                          <p:spTgt spid="67"/>
                                        </p:tgtEl>
                                        <p:attrNameLst>
                                          <p:attrName>style.visibility</p:attrName>
                                        </p:attrNameLst>
                                      </p:cBhvr>
                                      <p:to>
                                        <p:strVal val="visible"/>
                                      </p:to>
                                    </p:set>
                                    <p:anim calcmode="lin" valueType="num">
                                      <p:cBhvr additive="base">
                                        <p:cTn id="151" dur="500" fill="hold"/>
                                        <p:tgtEl>
                                          <p:spTgt spid="67"/>
                                        </p:tgtEl>
                                        <p:attrNameLst>
                                          <p:attrName>ppt_x</p:attrName>
                                        </p:attrNameLst>
                                      </p:cBhvr>
                                      <p:tavLst>
                                        <p:tav tm="0">
                                          <p:val>
                                            <p:strVal val="#ppt_x"/>
                                          </p:val>
                                        </p:tav>
                                        <p:tav tm="100000">
                                          <p:val>
                                            <p:strVal val="#ppt_x"/>
                                          </p:val>
                                        </p:tav>
                                      </p:tavLst>
                                    </p:anim>
                                    <p:anim calcmode="lin" valueType="num">
                                      <p:cBhvr additive="base">
                                        <p:cTn id="152" dur="500" fill="hold"/>
                                        <p:tgtEl>
                                          <p:spTgt spid="67"/>
                                        </p:tgtEl>
                                        <p:attrNameLst>
                                          <p:attrName>ppt_y</p:attrName>
                                        </p:attrNameLst>
                                      </p:cBhvr>
                                      <p:tavLst>
                                        <p:tav tm="0">
                                          <p:val>
                                            <p:strVal val="1+#ppt_h/2"/>
                                          </p:val>
                                        </p:tav>
                                        <p:tav tm="100000">
                                          <p:val>
                                            <p:strVal val="#ppt_y"/>
                                          </p:val>
                                        </p:tav>
                                      </p:tavLst>
                                    </p:anim>
                                  </p:childTnLst>
                                </p:cTn>
                              </p:par>
                              <p:par>
                                <p:cTn id="153" presetID="2" presetClass="entr" presetSubtype="4" fill="hold" grpId="1" nodeType="withEffect">
                                  <p:stCondLst>
                                    <p:cond delay="0"/>
                                  </p:stCondLst>
                                  <p:childTnLst>
                                    <p:set>
                                      <p:cBhvr>
                                        <p:cTn id="154" dur="1" fill="hold">
                                          <p:stCondLst>
                                            <p:cond delay="0"/>
                                          </p:stCondLst>
                                        </p:cTn>
                                        <p:tgtEl>
                                          <p:spTgt spid="68"/>
                                        </p:tgtEl>
                                        <p:attrNameLst>
                                          <p:attrName>style.visibility</p:attrName>
                                        </p:attrNameLst>
                                      </p:cBhvr>
                                      <p:to>
                                        <p:strVal val="visible"/>
                                      </p:to>
                                    </p:set>
                                    <p:anim calcmode="lin" valueType="num">
                                      <p:cBhvr additive="base">
                                        <p:cTn id="155" dur="500" fill="hold"/>
                                        <p:tgtEl>
                                          <p:spTgt spid="68"/>
                                        </p:tgtEl>
                                        <p:attrNameLst>
                                          <p:attrName>ppt_x</p:attrName>
                                        </p:attrNameLst>
                                      </p:cBhvr>
                                      <p:tavLst>
                                        <p:tav tm="0">
                                          <p:val>
                                            <p:strVal val="#ppt_x"/>
                                          </p:val>
                                        </p:tav>
                                        <p:tav tm="100000">
                                          <p:val>
                                            <p:strVal val="#ppt_x"/>
                                          </p:val>
                                        </p:tav>
                                      </p:tavLst>
                                    </p:anim>
                                    <p:anim calcmode="lin" valueType="num">
                                      <p:cBhvr additive="base">
                                        <p:cTn id="156" dur="500" fill="hold"/>
                                        <p:tgtEl>
                                          <p:spTgt spid="68"/>
                                        </p:tgtEl>
                                        <p:attrNameLst>
                                          <p:attrName>ppt_y</p:attrName>
                                        </p:attrNameLst>
                                      </p:cBhvr>
                                      <p:tavLst>
                                        <p:tav tm="0">
                                          <p:val>
                                            <p:strVal val="1+#ppt_h/2"/>
                                          </p:val>
                                        </p:tav>
                                        <p:tav tm="100000">
                                          <p:val>
                                            <p:strVal val="#ppt_y"/>
                                          </p:val>
                                        </p:tav>
                                      </p:tavLst>
                                    </p:anim>
                                  </p:childTnLst>
                                </p:cTn>
                              </p:par>
                              <p:par>
                                <p:cTn id="157" presetID="2" presetClass="entr" presetSubtype="4" fill="hold" nodeType="withEffect">
                                  <p:stCondLst>
                                    <p:cond delay="0"/>
                                  </p:stCondLst>
                                  <p:childTnLst>
                                    <p:set>
                                      <p:cBhvr>
                                        <p:cTn id="158" dur="1" fill="hold">
                                          <p:stCondLst>
                                            <p:cond delay="0"/>
                                          </p:stCondLst>
                                        </p:cTn>
                                        <p:tgtEl>
                                          <p:spTgt spid="69"/>
                                        </p:tgtEl>
                                        <p:attrNameLst>
                                          <p:attrName>style.visibility</p:attrName>
                                        </p:attrNameLst>
                                      </p:cBhvr>
                                      <p:to>
                                        <p:strVal val="visible"/>
                                      </p:to>
                                    </p:set>
                                    <p:anim calcmode="lin" valueType="num">
                                      <p:cBhvr additive="base">
                                        <p:cTn id="159" dur="500" fill="hold"/>
                                        <p:tgtEl>
                                          <p:spTgt spid="69"/>
                                        </p:tgtEl>
                                        <p:attrNameLst>
                                          <p:attrName>ppt_x</p:attrName>
                                        </p:attrNameLst>
                                      </p:cBhvr>
                                      <p:tavLst>
                                        <p:tav tm="0">
                                          <p:val>
                                            <p:strVal val="#ppt_x"/>
                                          </p:val>
                                        </p:tav>
                                        <p:tav tm="100000">
                                          <p:val>
                                            <p:strVal val="#ppt_x"/>
                                          </p:val>
                                        </p:tav>
                                      </p:tavLst>
                                    </p:anim>
                                    <p:anim calcmode="lin" valueType="num">
                                      <p:cBhvr additive="base">
                                        <p:cTn id="160" dur="500" fill="hold"/>
                                        <p:tgtEl>
                                          <p:spTgt spid="69"/>
                                        </p:tgtEl>
                                        <p:attrNameLst>
                                          <p:attrName>ppt_y</p:attrName>
                                        </p:attrNameLst>
                                      </p:cBhvr>
                                      <p:tavLst>
                                        <p:tav tm="0">
                                          <p:val>
                                            <p:strVal val="1+#ppt_h/2"/>
                                          </p:val>
                                        </p:tav>
                                        <p:tav tm="100000">
                                          <p:val>
                                            <p:strVal val="#ppt_y"/>
                                          </p:val>
                                        </p:tav>
                                      </p:tavLst>
                                    </p:anim>
                                  </p:childTnLst>
                                </p:cTn>
                              </p:par>
                              <p:par>
                                <p:cTn id="161" presetID="2" presetClass="entr" presetSubtype="4" fill="hold" nodeType="withEffect">
                                  <p:stCondLst>
                                    <p:cond delay="0"/>
                                  </p:stCondLst>
                                  <p:childTnLst>
                                    <p:set>
                                      <p:cBhvr>
                                        <p:cTn id="162" dur="1" fill="hold">
                                          <p:stCondLst>
                                            <p:cond delay="0"/>
                                          </p:stCondLst>
                                        </p:cTn>
                                        <p:tgtEl>
                                          <p:spTgt spid="70"/>
                                        </p:tgtEl>
                                        <p:attrNameLst>
                                          <p:attrName>style.visibility</p:attrName>
                                        </p:attrNameLst>
                                      </p:cBhvr>
                                      <p:to>
                                        <p:strVal val="visible"/>
                                      </p:to>
                                    </p:set>
                                    <p:anim calcmode="lin" valueType="num">
                                      <p:cBhvr additive="base">
                                        <p:cTn id="163" dur="500" fill="hold"/>
                                        <p:tgtEl>
                                          <p:spTgt spid="70"/>
                                        </p:tgtEl>
                                        <p:attrNameLst>
                                          <p:attrName>ppt_x</p:attrName>
                                        </p:attrNameLst>
                                      </p:cBhvr>
                                      <p:tavLst>
                                        <p:tav tm="0">
                                          <p:val>
                                            <p:strVal val="#ppt_x"/>
                                          </p:val>
                                        </p:tav>
                                        <p:tav tm="100000">
                                          <p:val>
                                            <p:strVal val="#ppt_x"/>
                                          </p:val>
                                        </p:tav>
                                      </p:tavLst>
                                    </p:anim>
                                    <p:anim calcmode="lin" valueType="num">
                                      <p:cBhvr additive="base">
                                        <p:cTn id="164" dur="500" fill="hold"/>
                                        <p:tgtEl>
                                          <p:spTgt spid="70"/>
                                        </p:tgtEl>
                                        <p:attrNameLst>
                                          <p:attrName>ppt_y</p:attrName>
                                        </p:attrNameLst>
                                      </p:cBhvr>
                                      <p:tavLst>
                                        <p:tav tm="0">
                                          <p:val>
                                            <p:strVal val="1+#ppt_h/2"/>
                                          </p:val>
                                        </p:tav>
                                        <p:tav tm="100000">
                                          <p:val>
                                            <p:strVal val="#ppt_y"/>
                                          </p:val>
                                        </p:tav>
                                      </p:tavLst>
                                    </p:anim>
                                  </p:childTnLst>
                                </p:cTn>
                              </p:par>
                              <p:par>
                                <p:cTn id="165" presetID="2" presetClass="entr" presetSubtype="4" fill="hold" nodeType="withEffect">
                                  <p:stCondLst>
                                    <p:cond delay="0"/>
                                  </p:stCondLst>
                                  <p:childTnLst>
                                    <p:set>
                                      <p:cBhvr>
                                        <p:cTn id="166" dur="1" fill="hold">
                                          <p:stCondLst>
                                            <p:cond delay="0"/>
                                          </p:stCondLst>
                                        </p:cTn>
                                        <p:tgtEl>
                                          <p:spTgt spid="71"/>
                                        </p:tgtEl>
                                        <p:attrNameLst>
                                          <p:attrName>style.visibility</p:attrName>
                                        </p:attrNameLst>
                                      </p:cBhvr>
                                      <p:to>
                                        <p:strVal val="visible"/>
                                      </p:to>
                                    </p:set>
                                    <p:anim calcmode="lin" valueType="num">
                                      <p:cBhvr additive="base">
                                        <p:cTn id="167" dur="500" fill="hold"/>
                                        <p:tgtEl>
                                          <p:spTgt spid="71"/>
                                        </p:tgtEl>
                                        <p:attrNameLst>
                                          <p:attrName>ppt_x</p:attrName>
                                        </p:attrNameLst>
                                      </p:cBhvr>
                                      <p:tavLst>
                                        <p:tav tm="0">
                                          <p:val>
                                            <p:strVal val="#ppt_x"/>
                                          </p:val>
                                        </p:tav>
                                        <p:tav tm="100000">
                                          <p:val>
                                            <p:strVal val="#ppt_x"/>
                                          </p:val>
                                        </p:tav>
                                      </p:tavLst>
                                    </p:anim>
                                    <p:anim calcmode="lin" valueType="num">
                                      <p:cBhvr additive="base">
                                        <p:cTn id="168" dur="500" fill="hold"/>
                                        <p:tgtEl>
                                          <p:spTgt spid="71"/>
                                        </p:tgtEl>
                                        <p:attrNameLst>
                                          <p:attrName>ppt_y</p:attrName>
                                        </p:attrNameLst>
                                      </p:cBhvr>
                                      <p:tavLst>
                                        <p:tav tm="0">
                                          <p:val>
                                            <p:strVal val="1+#ppt_h/2"/>
                                          </p:val>
                                        </p:tav>
                                        <p:tav tm="100000">
                                          <p:val>
                                            <p:strVal val="#ppt_y"/>
                                          </p:val>
                                        </p:tav>
                                      </p:tavLst>
                                    </p:anim>
                                  </p:childTnLst>
                                </p:cTn>
                              </p:par>
                              <p:par>
                                <p:cTn id="169" presetID="2" presetClass="entr" presetSubtype="4" fill="hold" nodeType="withEffect">
                                  <p:stCondLst>
                                    <p:cond delay="0"/>
                                  </p:stCondLst>
                                  <p:childTnLst>
                                    <p:set>
                                      <p:cBhvr>
                                        <p:cTn id="170" dur="1" fill="hold">
                                          <p:stCondLst>
                                            <p:cond delay="0"/>
                                          </p:stCondLst>
                                        </p:cTn>
                                        <p:tgtEl>
                                          <p:spTgt spid="72"/>
                                        </p:tgtEl>
                                        <p:attrNameLst>
                                          <p:attrName>style.visibility</p:attrName>
                                        </p:attrNameLst>
                                      </p:cBhvr>
                                      <p:to>
                                        <p:strVal val="visible"/>
                                      </p:to>
                                    </p:set>
                                    <p:anim calcmode="lin" valueType="num">
                                      <p:cBhvr additive="base">
                                        <p:cTn id="171" dur="500" fill="hold"/>
                                        <p:tgtEl>
                                          <p:spTgt spid="72"/>
                                        </p:tgtEl>
                                        <p:attrNameLst>
                                          <p:attrName>ppt_x</p:attrName>
                                        </p:attrNameLst>
                                      </p:cBhvr>
                                      <p:tavLst>
                                        <p:tav tm="0">
                                          <p:val>
                                            <p:strVal val="#ppt_x"/>
                                          </p:val>
                                        </p:tav>
                                        <p:tav tm="100000">
                                          <p:val>
                                            <p:strVal val="#ppt_x"/>
                                          </p:val>
                                        </p:tav>
                                      </p:tavLst>
                                    </p:anim>
                                    <p:anim calcmode="lin" valueType="num">
                                      <p:cBhvr additive="base">
                                        <p:cTn id="172" dur="500" fill="hold"/>
                                        <p:tgtEl>
                                          <p:spTgt spid="72"/>
                                        </p:tgtEl>
                                        <p:attrNameLst>
                                          <p:attrName>ppt_y</p:attrName>
                                        </p:attrNameLst>
                                      </p:cBhvr>
                                      <p:tavLst>
                                        <p:tav tm="0">
                                          <p:val>
                                            <p:strVal val="1+#ppt_h/2"/>
                                          </p:val>
                                        </p:tav>
                                        <p:tav tm="100000">
                                          <p:val>
                                            <p:strVal val="#ppt_y"/>
                                          </p:val>
                                        </p:tav>
                                      </p:tavLst>
                                    </p:anim>
                                  </p:childTnLst>
                                </p:cTn>
                              </p:par>
                              <p:par>
                                <p:cTn id="173" presetID="2" presetClass="entr" presetSubtype="4" fill="hold" grpId="1" nodeType="withEffect">
                                  <p:stCondLst>
                                    <p:cond delay="0"/>
                                  </p:stCondLst>
                                  <p:childTnLst>
                                    <p:set>
                                      <p:cBhvr>
                                        <p:cTn id="174" dur="1" fill="hold">
                                          <p:stCondLst>
                                            <p:cond delay="0"/>
                                          </p:stCondLst>
                                        </p:cTn>
                                        <p:tgtEl>
                                          <p:spTgt spid="73"/>
                                        </p:tgtEl>
                                        <p:attrNameLst>
                                          <p:attrName>style.visibility</p:attrName>
                                        </p:attrNameLst>
                                      </p:cBhvr>
                                      <p:to>
                                        <p:strVal val="visible"/>
                                      </p:to>
                                    </p:set>
                                    <p:anim calcmode="lin" valueType="num">
                                      <p:cBhvr additive="base">
                                        <p:cTn id="175" dur="500" fill="hold"/>
                                        <p:tgtEl>
                                          <p:spTgt spid="73"/>
                                        </p:tgtEl>
                                        <p:attrNameLst>
                                          <p:attrName>ppt_x</p:attrName>
                                        </p:attrNameLst>
                                      </p:cBhvr>
                                      <p:tavLst>
                                        <p:tav tm="0">
                                          <p:val>
                                            <p:strVal val="#ppt_x"/>
                                          </p:val>
                                        </p:tav>
                                        <p:tav tm="100000">
                                          <p:val>
                                            <p:strVal val="#ppt_x"/>
                                          </p:val>
                                        </p:tav>
                                      </p:tavLst>
                                    </p:anim>
                                    <p:anim calcmode="lin" valueType="num">
                                      <p:cBhvr additive="base">
                                        <p:cTn id="176" dur="500" fill="hold"/>
                                        <p:tgtEl>
                                          <p:spTgt spid="73"/>
                                        </p:tgtEl>
                                        <p:attrNameLst>
                                          <p:attrName>ppt_y</p:attrName>
                                        </p:attrNameLst>
                                      </p:cBhvr>
                                      <p:tavLst>
                                        <p:tav tm="0">
                                          <p:val>
                                            <p:strVal val="1+#ppt_h/2"/>
                                          </p:val>
                                        </p:tav>
                                        <p:tav tm="100000">
                                          <p:val>
                                            <p:strVal val="#ppt_y"/>
                                          </p:val>
                                        </p:tav>
                                      </p:tavLst>
                                    </p:anim>
                                  </p:childTnLst>
                                </p:cTn>
                              </p:par>
                              <p:par>
                                <p:cTn id="177" presetID="2" presetClass="entr" presetSubtype="4" fill="hold" grpId="1" nodeType="withEffect">
                                  <p:stCondLst>
                                    <p:cond delay="0"/>
                                  </p:stCondLst>
                                  <p:childTnLst>
                                    <p:set>
                                      <p:cBhvr>
                                        <p:cTn id="178" dur="1" fill="hold">
                                          <p:stCondLst>
                                            <p:cond delay="0"/>
                                          </p:stCondLst>
                                        </p:cTn>
                                        <p:tgtEl>
                                          <p:spTgt spid="74"/>
                                        </p:tgtEl>
                                        <p:attrNameLst>
                                          <p:attrName>style.visibility</p:attrName>
                                        </p:attrNameLst>
                                      </p:cBhvr>
                                      <p:to>
                                        <p:strVal val="visible"/>
                                      </p:to>
                                    </p:set>
                                    <p:anim calcmode="lin" valueType="num">
                                      <p:cBhvr additive="base">
                                        <p:cTn id="179" dur="500" fill="hold"/>
                                        <p:tgtEl>
                                          <p:spTgt spid="74"/>
                                        </p:tgtEl>
                                        <p:attrNameLst>
                                          <p:attrName>ppt_x</p:attrName>
                                        </p:attrNameLst>
                                      </p:cBhvr>
                                      <p:tavLst>
                                        <p:tav tm="0">
                                          <p:val>
                                            <p:strVal val="#ppt_x"/>
                                          </p:val>
                                        </p:tav>
                                        <p:tav tm="100000">
                                          <p:val>
                                            <p:strVal val="#ppt_x"/>
                                          </p:val>
                                        </p:tav>
                                      </p:tavLst>
                                    </p:anim>
                                    <p:anim calcmode="lin" valueType="num">
                                      <p:cBhvr additive="base">
                                        <p:cTn id="180" dur="500" fill="hold"/>
                                        <p:tgtEl>
                                          <p:spTgt spid="74"/>
                                        </p:tgtEl>
                                        <p:attrNameLst>
                                          <p:attrName>ppt_y</p:attrName>
                                        </p:attrNameLst>
                                      </p:cBhvr>
                                      <p:tavLst>
                                        <p:tav tm="0">
                                          <p:val>
                                            <p:strVal val="1+#ppt_h/2"/>
                                          </p:val>
                                        </p:tav>
                                        <p:tav tm="100000">
                                          <p:val>
                                            <p:strVal val="#ppt_y"/>
                                          </p:val>
                                        </p:tav>
                                      </p:tavLst>
                                    </p:anim>
                                  </p:childTnLst>
                                </p:cTn>
                              </p:par>
                              <p:par>
                                <p:cTn id="181" presetID="2" presetClass="entr" presetSubtype="4" fill="hold" grpId="1" nodeType="withEffect">
                                  <p:stCondLst>
                                    <p:cond delay="0"/>
                                  </p:stCondLst>
                                  <p:childTnLst>
                                    <p:set>
                                      <p:cBhvr>
                                        <p:cTn id="182" dur="1" fill="hold">
                                          <p:stCondLst>
                                            <p:cond delay="0"/>
                                          </p:stCondLst>
                                        </p:cTn>
                                        <p:tgtEl>
                                          <p:spTgt spid="75"/>
                                        </p:tgtEl>
                                        <p:attrNameLst>
                                          <p:attrName>style.visibility</p:attrName>
                                        </p:attrNameLst>
                                      </p:cBhvr>
                                      <p:to>
                                        <p:strVal val="visible"/>
                                      </p:to>
                                    </p:set>
                                    <p:anim calcmode="lin" valueType="num">
                                      <p:cBhvr additive="base">
                                        <p:cTn id="183" dur="500" fill="hold"/>
                                        <p:tgtEl>
                                          <p:spTgt spid="75"/>
                                        </p:tgtEl>
                                        <p:attrNameLst>
                                          <p:attrName>ppt_x</p:attrName>
                                        </p:attrNameLst>
                                      </p:cBhvr>
                                      <p:tavLst>
                                        <p:tav tm="0">
                                          <p:val>
                                            <p:strVal val="#ppt_x"/>
                                          </p:val>
                                        </p:tav>
                                        <p:tav tm="100000">
                                          <p:val>
                                            <p:strVal val="#ppt_x"/>
                                          </p:val>
                                        </p:tav>
                                      </p:tavLst>
                                    </p:anim>
                                    <p:anim calcmode="lin" valueType="num">
                                      <p:cBhvr additive="base">
                                        <p:cTn id="184" dur="500" fill="hold"/>
                                        <p:tgtEl>
                                          <p:spTgt spid="75"/>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76"/>
                                        </p:tgtEl>
                                        <p:attrNameLst>
                                          <p:attrName>style.visibility</p:attrName>
                                        </p:attrNameLst>
                                      </p:cBhvr>
                                      <p:to>
                                        <p:strVal val="visible"/>
                                      </p:to>
                                    </p:set>
                                    <p:anim calcmode="lin" valueType="num">
                                      <p:cBhvr additive="base">
                                        <p:cTn id="187" dur="500" fill="hold"/>
                                        <p:tgtEl>
                                          <p:spTgt spid="76"/>
                                        </p:tgtEl>
                                        <p:attrNameLst>
                                          <p:attrName>ppt_x</p:attrName>
                                        </p:attrNameLst>
                                      </p:cBhvr>
                                      <p:tavLst>
                                        <p:tav tm="0">
                                          <p:val>
                                            <p:strVal val="#ppt_x"/>
                                          </p:val>
                                        </p:tav>
                                        <p:tav tm="100000">
                                          <p:val>
                                            <p:strVal val="#ppt_x"/>
                                          </p:val>
                                        </p:tav>
                                      </p:tavLst>
                                    </p:anim>
                                    <p:anim calcmode="lin" valueType="num">
                                      <p:cBhvr additive="base">
                                        <p:cTn id="188" dur="500" fill="hold"/>
                                        <p:tgtEl>
                                          <p:spTgt spid="76"/>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77"/>
                                        </p:tgtEl>
                                        <p:attrNameLst>
                                          <p:attrName>style.visibility</p:attrName>
                                        </p:attrNameLst>
                                      </p:cBhvr>
                                      <p:to>
                                        <p:strVal val="visible"/>
                                      </p:to>
                                    </p:set>
                                    <p:anim calcmode="lin" valueType="num">
                                      <p:cBhvr additive="base">
                                        <p:cTn id="191" dur="500" fill="hold"/>
                                        <p:tgtEl>
                                          <p:spTgt spid="77"/>
                                        </p:tgtEl>
                                        <p:attrNameLst>
                                          <p:attrName>ppt_x</p:attrName>
                                        </p:attrNameLst>
                                      </p:cBhvr>
                                      <p:tavLst>
                                        <p:tav tm="0">
                                          <p:val>
                                            <p:strVal val="#ppt_x"/>
                                          </p:val>
                                        </p:tav>
                                        <p:tav tm="100000">
                                          <p:val>
                                            <p:strVal val="#ppt_x"/>
                                          </p:val>
                                        </p:tav>
                                      </p:tavLst>
                                    </p:anim>
                                    <p:anim calcmode="lin" valueType="num">
                                      <p:cBhvr additive="base">
                                        <p:cTn id="192" dur="500" fill="hold"/>
                                        <p:tgtEl>
                                          <p:spTgt spid="77"/>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78"/>
                                        </p:tgtEl>
                                        <p:attrNameLst>
                                          <p:attrName>style.visibility</p:attrName>
                                        </p:attrNameLst>
                                      </p:cBhvr>
                                      <p:to>
                                        <p:strVal val="visible"/>
                                      </p:to>
                                    </p:set>
                                    <p:anim calcmode="lin" valueType="num">
                                      <p:cBhvr additive="base">
                                        <p:cTn id="195" dur="500" fill="hold"/>
                                        <p:tgtEl>
                                          <p:spTgt spid="78"/>
                                        </p:tgtEl>
                                        <p:attrNameLst>
                                          <p:attrName>ppt_x</p:attrName>
                                        </p:attrNameLst>
                                      </p:cBhvr>
                                      <p:tavLst>
                                        <p:tav tm="0">
                                          <p:val>
                                            <p:strVal val="#ppt_x"/>
                                          </p:val>
                                        </p:tav>
                                        <p:tav tm="100000">
                                          <p:val>
                                            <p:strVal val="#ppt_x"/>
                                          </p:val>
                                        </p:tav>
                                      </p:tavLst>
                                    </p:anim>
                                    <p:anim calcmode="lin" valueType="num">
                                      <p:cBhvr additive="base">
                                        <p:cTn id="196"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p:bldP spid="58" grpId="0" animBg="1"/>
      <p:bldP spid="59" grpId="0" animBg="1"/>
      <p:bldP spid="60" grpId="0" animBg="1"/>
      <p:bldP spid="61" grpId="0" animBg="1"/>
      <p:bldP spid="62" grpId="0" animBg="1"/>
      <p:bldP spid="63" grpId="0" animBg="1"/>
      <p:bldP spid="64" grpId="0" animBg="1"/>
      <p:bldP spid="65" grpId="0" animBg="1"/>
      <p:bldP spid="65" grpId="1" animBg="1"/>
      <p:bldP spid="66" grpId="0" animBg="1"/>
      <p:bldP spid="66" grpId="1" animBg="1"/>
      <p:bldP spid="67" grpId="0" animBg="1"/>
      <p:bldP spid="67" grpId="1" animBg="1"/>
      <p:bldP spid="68" grpId="0" animBg="1"/>
      <p:bldP spid="68" grpId="1" animBg="1"/>
      <p:bldP spid="73" grpId="0" animBg="1"/>
      <p:bldP spid="73" grpId="1" animBg="1"/>
      <p:bldP spid="74" grpId="0" animBg="1"/>
      <p:bldP spid="74" grpId="1" animBg="1"/>
      <p:bldP spid="75" grpId="0" animBg="1"/>
      <p:bldP spid="75" grpId="1" animBg="1"/>
      <p:bldP spid="76" grpId="0" animBg="1"/>
      <p:bldP spid="77" grpId="0" animBg="1"/>
      <p:bldP spid="7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solidFill>
                  <a:prstClr val="black"/>
                </a:solidFill>
                <a:latin typeface="Century Gothic"/>
                <a:ea typeface="Times New Roman"/>
                <a:cs typeface="Times New Roman"/>
              </a:rPr>
              <a:t>Be able to describe how substances dissolve using the particle model. </a:t>
            </a: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1" name="Rectangle 8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2" name="Rectangle 8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solidFill>
                  <a:prstClr val="black"/>
                </a:solidFill>
                <a:latin typeface="Century Gothic"/>
                <a:ea typeface="Calibri"/>
                <a:cs typeface="Times New Roman"/>
              </a:rPr>
              <a:t>Be able to use the particle model to explain mass and volume change in dissolving</a:t>
            </a:r>
            <a:endParaRPr lang="en-GB" sz="2000" dirty="0">
              <a:solidFill>
                <a:prstClr val="black"/>
              </a:solidFill>
              <a:latin typeface="Century Gothic" pitchFamily="34" charset="0"/>
            </a:endParaRPr>
          </a:p>
          <a:p>
            <a:endParaRPr lang="en-GB" sz="2000" dirty="0">
              <a:solidFill>
                <a:prstClr val="black"/>
              </a:solidFill>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83" name="TextBox 82"/>
          <p:cNvSpPr txBox="1"/>
          <p:nvPr/>
        </p:nvSpPr>
        <p:spPr>
          <a:xfrm>
            <a:off x="0" y="764704"/>
            <a:ext cx="9144000" cy="1384995"/>
          </a:xfrm>
          <a:prstGeom prst="rect">
            <a:avLst/>
          </a:prstGeom>
          <a:noFill/>
        </p:spPr>
        <p:txBody>
          <a:bodyPr wrap="square" rtlCol="0">
            <a:spAutoFit/>
          </a:bodyPr>
          <a:lstStyle/>
          <a:p>
            <a:r>
              <a:rPr lang="en-GB" sz="2800" b="1" dirty="0">
                <a:latin typeface="Century Gothic" pitchFamily="34" charset="0"/>
              </a:rPr>
              <a:t>Practical – different solvents</a:t>
            </a:r>
          </a:p>
          <a:p>
            <a:endParaRPr lang="en-GB" sz="2800" b="1" dirty="0">
              <a:latin typeface="Century Gothic" pitchFamily="34" charset="0"/>
            </a:endParaRPr>
          </a:p>
          <a:p>
            <a:endParaRPr lang="en-GB" sz="2800" b="1" dirty="0">
              <a:latin typeface="Century Gothic" pitchFamily="34" charset="0"/>
            </a:endParaRPr>
          </a:p>
        </p:txBody>
      </p:sp>
      <p:pic>
        <p:nvPicPr>
          <p:cNvPr id="6146" name="Picture 2" descr="Image result for nail varnish png">
            <a:hlinkClick r:id="rId3"/>
          </p:cNvPr>
          <p:cNvPicPr>
            <a:picLocks noChangeAspect="1" noChangeArrowheads="1"/>
          </p:cNvPicPr>
          <p:nvPr/>
        </p:nvPicPr>
        <p:blipFill>
          <a:blip r:embed="rId4" cstate="print"/>
          <a:srcRect/>
          <a:stretch>
            <a:fillRect/>
          </a:stretch>
        </p:blipFill>
        <p:spPr bwMode="auto">
          <a:xfrm>
            <a:off x="8100392" y="548680"/>
            <a:ext cx="792088" cy="1392625"/>
          </a:xfrm>
          <a:prstGeom prst="rect">
            <a:avLst/>
          </a:prstGeom>
          <a:noFill/>
        </p:spPr>
      </p:pic>
      <p:sp>
        <p:nvSpPr>
          <p:cNvPr id="84" name="TextBox 83"/>
          <p:cNvSpPr txBox="1"/>
          <p:nvPr/>
        </p:nvSpPr>
        <p:spPr>
          <a:xfrm>
            <a:off x="0" y="1412776"/>
            <a:ext cx="9144000" cy="4031873"/>
          </a:xfrm>
          <a:prstGeom prst="rect">
            <a:avLst/>
          </a:prstGeom>
          <a:noFill/>
        </p:spPr>
        <p:txBody>
          <a:bodyPr wrap="square" rtlCol="0">
            <a:spAutoFit/>
          </a:bodyPr>
          <a:lstStyle/>
          <a:p>
            <a:r>
              <a:rPr lang="en-GB" sz="2800" dirty="0">
                <a:solidFill>
                  <a:prstClr val="black"/>
                </a:solidFill>
                <a:latin typeface="Century Gothic" pitchFamily="34" charset="0"/>
              </a:rPr>
              <a:t>Paint 5 nail sized areas on the white tile with </a:t>
            </a:r>
          </a:p>
          <a:p>
            <a:r>
              <a:rPr lang="en-GB" sz="2800" dirty="0">
                <a:solidFill>
                  <a:prstClr val="black"/>
                </a:solidFill>
                <a:latin typeface="Century Gothic" pitchFamily="34" charset="0"/>
              </a:rPr>
              <a:t>nail varnish.</a:t>
            </a:r>
          </a:p>
          <a:p>
            <a:r>
              <a:rPr lang="en-GB" sz="2800" dirty="0">
                <a:solidFill>
                  <a:prstClr val="black"/>
                </a:solidFill>
                <a:latin typeface="Century Gothic" pitchFamily="34" charset="0"/>
              </a:rPr>
              <a:t>Allow it to dry. While it dries complete the </a:t>
            </a:r>
          </a:p>
          <a:p>
            <a:r>
              <a:rPr lang="en-GB" sz="2800" dirty="0">
                <a:solidFill>
                  <a:prstClr val="black"/>
                </a:solidFill>
                <a:latin typeface="Century Gothic" pitchFamily="34" charset="0"/>
              </a:rPr>
              <a:t>prediction column on the sheet.</a:t>
            </a:r>
          </a:p>
          <a:p>
            <a:endParaRPr lang="en-GB" sz="2800" dirty="0">
              <a:solidFill>
                <a:prstClr val="black"/>
              </a:solidFill>
              <a:latin typeface="Century Gothic" pitchFamily="34" charset="0"/>
            </a:endParaRPr>
          </a:p>
          <a:p>
            <a:endParaRPr lang="en-GB" sz="2800" dirty="0">
              <a:solidFill>
                <a:prstClr val="black"/>
              </a:solidFill>
              <a:latin typeface="Century Gothic" pitchFamily="34" charset="0"/>
            </a:endParaRPr>
          </a:p>
          <a:p>
            <a:r>
              <a:rPr lang="en-GB" sz="2800" dirty="0">
                <a:solidFill>
                  <a:prstClr val="black"/>
                </a:solidFill>
                <a:latin typeface="Century Gothic" pitchFamily="34" charset="0"/>
              </a:rPr>
              <a:t>In this experiment what is the solute and solvent?</a:t>
            </a:r>
          </a:p>
          <a:p>
            <a:endParaRPr lang="en-GB" sz="2800" dirty="0">
              <a:solidFill>
                <a:prstClr val="black"/>
              </a:solidFill>
              <a:latin typeface="Century Gothic" pitchFamily="34" charset="0"/>
            </a:endParaRPr>
          </a:p>
          <a:p>
            <a:endParaRPr lang="en-GB" sz="3200" dirty="0">
              <a:solidFill>
                <a:prstClr val="black"/>
              </a:solidFill>
              <a:latin typeface="Century Gothic" pitchFamily="34" charset="0"/>
            </a:endParaRPr>
          </a:p>
        </p:txBody>
      </p:sp>
      <p:sp>
        <p:nvSpPr>
          <p:cNvPr id="10" name="Rectangle 9">
            <a:extLst>
              <a:ext uri="{FF2B5EF4-FFF2-40B4-BE49-F238E27FC236}">
                <a16:creationId xmlns:a16="http://schemas.microsoft.com/office/drawing/2014/main" id="{94B0B288-DD0B-4466-AA86-99AB65D95022}"/>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2C24DEA5-A018-4428-927B-71F2C7B18409}"/>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2" name="Rectangle 11">
            <a:extLst>
              <a:ext uri="{FF2B5EF4-FFF2-40B4-BE49-F238E27FC236}">
                <a16:creationId xmlns:a16="http://schemas.microsoft.com/office/drawing/2014/main" id="{BD6976F3-DAC5-441E-835A-7B335ABBE26F}"/>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Rectangle 13">
            <a:extLst>
              <a:ext uri="{FF2B5EF4-FFF2-40B4-BE49-F238E27FC236}">
                <a16:creationId xmlns:a16="http://schemas.microsoft.com/office/drawing/2014/main" id="{CD651509-63A7-43E9-AA4E-8B750C2FB2A9}"/>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solidFill>
                  <a:prstClr val="black"/>
                </a:solidFill>
                <a:latin typeface="Century Gothic"/>
                <a:ea typeface="Times New Roman"/>
                <a:cs typeface="Times New Roman"/>
              </a:rPr>
              <a:t>Be able to describe how substances dissolve using the particle model. </a:t>
            </a: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1" name="Rectangle 8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2" name="Rectangle 8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solidFill>
                  <a:prstClr val="black"/>
                </a:solidFill>
                <a:latin typeface="Century Gothic"/>
                <a:ea typeface="Calibri"/>
                <a:cs typeface="Times New Roman"/>
              </a:rPr>
              <a:t>Be able to use the particle model to explain mass and volume change in dissolving</a:t>
            </a:r>
            <a:endParaRPr lang="en-GB" sz="2000" dirty="0">
              <a:solidFill>
                <a:prstClr val="black"/>
              </a:solidFill>
              <a:latin typeface="Century Gothic" pitchFamily="34" charset="0"/>
            </a:endParaRPr>
          </a:p>
          <a:p>
            <a:endParaRPr lang="en-GB" sz="2000" dirty="0">
              <a:solidFill>
                <a:prstClr val="black"/>
              </a:solidFill>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83" name="TextBox 82"/>
          <p:cNvSpPr txBox="1"/>
          <p:nvPr/>
        </p:nvSpPr>
        <p:spPr>
          <a:xfrm>
            <a:off x="0" y="764704"/>
            <a:ext cx="9144000" cy="1384995"/>
          </a:xfrm>
          <a:prstGeom prst="rect">
            <a:avLst/>
          </a:prstGeom>
          <a:noFill/>
        </p:spPr>
        <p:txBody>
          <a:bodyPr wrap="square" rtlCol="0">
            <a:spAutoFit/>
          </a:bodyPr>
          <a:lstStyle/>
          <a:p>
            <a:r>
              <a:rPr lang="en-GB" sz="2800" b="1" dirty="0">
                <a:solidFill>
                  <a:prstClr val="black"/>
                </a:solidFill>
                <a:latin typeface="Century Gothic" pitchFamily="34" charset="0"/>
              </a:rPr>
              <a:t>Practical – different solvents</a:t>
            </a:r>
          </a:p>
          <a:p>
            <a:endParaRPr lang="en-GB" sz="2800" b="1" dirty="0">
              <a:solidFill>
                <a:prstClr val="black"/>
              </a:solidFill>
              <a:latin typeface="Century Gothic" pitchFamily="34" charset="0"/>
            </a:endParaRPr>
          </a:p>
          <a:p>
            <a:endParaRPr lang="en-GB" sz="2800" b="1" dirty="0">
              <a:solidFill>
                <a:prstClr val="black"/>
              </a:solidFill>
              <a:latin typeface="Century Gothic" pitchFamily="34" charset="0"/>
            </a:endParaRPr>
          </a:p>
        </p:txBody>
      </p:sp>
      <p:sp>
        <p:nvSpPr>
          <p:cNvPr id="84" name="TextBox 83"/>
          <p:cNvSpPr txBox="1"/>
          <p:nvPr/>
        </p:nvSpPr>
        <p:spPr>
          <a:xfrm>
            <a:off x="0" y="1412776"/>
            <a:ext cx="9144000" cy="3600986"/>
          </a:xfrm>
          <a:prstGeom prst="rect">
            <a:avLst/>
          </a:prstGeom>
          <a:noFill/>
        </p:spPr>
        <p:txBody>
          <a:bodyPr wrap="square" rtlCol="0">
            <a:spAutoFit/>
          </a:bodyPr>
          <a:lstStyle/>
          <a:p>
            <a:r>
              <a:rPr lang="en-US" sz="2800" dirty="0">
                <a:latin typeface="Century Gothic" pitchFamily="34" charset="0"/>
                <a:ea typeface="Times New Roman"/>
                <a:cs typeface="Times New Roman"/>
              </a:rPr>
              <a:t>Once the nail varnish is dry try the various substances listed in the table to see which is the best nail varnish remover.  </a:t>
            </a:r>
          </a:p>
          <a:p>
            <a:r>
              <a:rPr lang="en-US" sz="2800" dirty="0">
                <a:latin typeface="Century Gothic" pitchFamily="34" charset="0"/>
                <a:ea typeface="Times New Roman"/>
                <a:cs typeface="Times New Roman"/>
              </a:rPr>
              <a:t>Hold some cotton wool in tongs, put a little of one of the test solvents on it and rub one of your nail varnish samples gently.  Repeat with the other substances and fill in the table as you go.</a:t>
            </a:r>
            <a:endParaRPr lang="en-GB" sz="2800" dirty="0">
              <a:solidFill>
                <a:prstClr val="black"/>
              </a:solidFill>
              <a:latin typeface="Century Gothic" pitchFamily="34" charset="0"/>
            </a:endParaRPr>
          </a:p>
          <a:p>
            <a:endParaRPr lang="en-GB" sz="3200" dirty="0">
              <a:solidFill>
                <a:prstClr val="black"/>
              </a:solidFill>
              <a:latin typeface="Century Gothic" pitchFamily="34" charset="0"/>
            </a:endParaRPr>
          </a:p>
        </p:txBody>
      </p:sp>
      <p:pic>
        <p:nvPicPr>
          <p:cNvPr id="11" name="Picture 4" descr="Image result for wear goggles">
            <a:hlinkClick r:id="rId3"/>
          </p:cNvPr>
          <p:cNvPicPr>
            <a:picLocks noChangeAspect="1" noChangeArrowheads="1"/>
          </p:cNvPicPr>
          <p:nvPr/>
        </p:nvPicPr>
        <p:blipFill>
          <a:blip r:embed="rId4" cstate="print"/>
          <a:srcRect l="12647" r="12878"/>
          <a:stretch>
            <a:fillRect/>
          </a:stretch>
        </p:blipFill>
        <p:spPr bwMode="auto">
          <a:xfrm>
            <a:off x="7884368" y="476673"/>
            <a:ext cx="1044624" cy="1402654"/>
          </a:xfrm>
          <a:prstGeom prst="rect">
            <a:avLst/>
          </a:prstGeom>
          <a:noFill/>
        </p:spPr>
      </p:pic>
      <p:sp>
        <p:nvSpPr>
          <p:cNvPr id="10" name="Rectangle 9">
            <a:extLst>
              <a:ext uri="{FF2B5EF4-FFF2-40B4-BE49-F238E27FC236}">
                <a16:creationId xmlns:a16="http://schemas.microsoft.com/office/drawing/2014/main" id="{60697753-5D7C-4920-A6C6-8F3C2C9DE876}"/>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a:extLst>
              <a:ext uri="{FF2B5EF4-FFF2-40B4-BE49-F238E27FC236}">
                <a16:creationId xmlns:a16="http://schemas.microsoft.com/office/drawing/2014/main" id="{F8A08F5C-3BC6-4BC7-8E99-294D19CAD5D1}"/>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600A1E4E-17D6-47EC-B002-166C68CFF5B7}"/>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5684E357-E911-400A-AE34-6A28C5F82F0B}"/>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solidFill>
                  <a:prstClr val="black"/>
                </a:solidFill>
                <a:latin typeface="Century Gothic"/>
                <a:ea typeface="Times New Roman"/>
                <a:cs typeface="Times New Roman"/>
              </a:rPr>
              <a:t>Be able to describe how substances dissolve using the particle model. </a:t>
            </a: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81" name="Rectangle 8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2" name="Rectangle 8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solidFill>
                  <a:prstClr val="black"/>
                </a:solidFill>
                <a:latin typeface="Century Gothic"/>
                <a:ea typeface="Calibri"/>
                <a:cs typeface="Times New Roman"/>
              </a:rPr>
              <a:t>Be able to use the particle model to explain mass and volume change in dissolving</a:t>
            </a:r>
            <a:endParaRPr lang="en-GB" sz="2000" dirty="0">
              <a:solidFill>
                <a:prstClr val="black"/>
              </a:solidFill>
              <a:latin typeface="Century Gothic" pitchFamily="34" charset="0"/>
            </a:endParaRPr>
          </a:p>
          <a:p>
            <a:endParaRPr lang="en-GB" sz="2000" dirty="0">
              <a:solidFill>
                <a:prstClr val="black"/>
              </a:solidFill>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pic>
        <p:nvPicPr>
          <p:cNvPr id="10" name="Picture 9"/>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2817" b="100000" l="0" r="100000"/>
                    </a14:imgEffect>
                  </a14:imgLayer>
                </a14:imgProps>
              </a:ext>
              <a:ext uri="{28A0092B-C50C-407E-A947-70E740481C1C}">
                <a14:useLocalDpi xmlns:a14="http://schemas.microsoft.com/office/drawing/2010/main" val="0"/>
              </a:ext>
            </a:extLst>
          </a:blip>
          <a:srcRect/>
          <a:stretch>
            <a:fillRect/>
          </a:stretch>
        </p:blipFill>
        <p:spPr bwMode="auto">
          <a:xfrm>
            <a:off x="6109914" y="620688"/>
            <a:ext cx="3034086" cy="83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395536" y="1700808"/>
            <a:ext cx="8208912" cy="769441"/>
          </a:xfrm>
          <a:prstGeom prst="rect">
            <a:avLst/>
          </a:prstGeom>
          <a:noFill/>
        </p:spPr>
        <p:txBody>
          <a:bodyPr wrap="square" rtlCol="0">
            <a:spAutoFit/>
          </a:bodyPr>
          <a:lstStyle/>
          <a:p>
            <a:pPr algn="ctr"/>
            <a:r>
              <a:rPr lang="en-GB" sz="4400" b="1" dirty="0">
                <a:latin typeface="Century Gothic" pitchFamily="34" charset="0"/>
              </a:rPr>
              <a:t>Dissolving</a:t>
            </a:r>
          </a:p>
        </p:txBody>
      </p:sp>
      <p:sp>
        <p:nvSpPr>
          <p:cNvPr id="9" name="Rectangle 8">
            <a:extLst>
              <a:ext uri="{FF2B5EF4-FFF2-40B4-BE49-F238E27FC236}">
                <a16:creationId xmlns:a16="http://schemas.microsoft.com/office/drawing/2014/main" id="{051B23ED-47F8-492C-94C6-2F8AD28167D4}"/>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a:extLst>
              <a:ext uri="{FF2B5EF4-FFF2-40B4-BE49-F238E27FC236}">
                <a16:creationId xmlns:a16="http://schemas.microsoft.com/office/drawing/2014/main" id="{DC9D9A5E-A19C-4F09-9393-04F61DD7A051}"/>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DDD5318C-99F6-4B92-A03D-2AB6FCA74B6E}"/>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37E773D2-1DD1-47EE-9D7F-76B540FE930C}"/>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68344" y="6525344"/>
            <a:ext cx="1296144" cy="144016"/>
          </a:xfrm>
          <a:prstGeom prst="rect">
            <a:avLst/>
          </a:prstGeom>
          <a:solidFill>
            <a:srgbClr val="FFFCE7"/>
          </a:solidFill>
          <a:ln>
            <a:solidFill>
              <a:srgbClr val="FFF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 Placeholder 5"/>
          <p:cNvSpPr>
            <a:spLocks noGrp="1"/>
          </p:cNvSpPr>
          <p:nvPr>
            <p:ph type="body" sz="quarter" idx="13"/>
          </p:nvPr>
        </p:nvSpPr>
        <p:spPr>
          <a:xfrm>
            <a:off x="1187624" y="1268760"/>
            <a:ext cx="6162675" cy="1463675"/>
          </a:xfrm>
        </p:spPr>
        <p:txBody>
          <a:bodyPr>
            <a:normAutofit fontScale="92500" lnSpcReduction="20000"/>
          </a:bodyPr>
          <a:lstStyle/>
          <a:p>
            <a:r>
              <a:rPr lang="en-GB" sz="3200" dirty="0">
                <a:solidFill>
                  <a:schemeClr val="tx1"/>
                </a:solidFill>
                <a:latin typeface="Century Gothic"/>
                <a:ea typeface="Calibri"/>
                <a:cs typeface="Times New Roman"/>
              </a:rPr>
              <a:t>Grade 5+: Be able to use the particle model to explain mass and volume change in dissolving</a:t>
            </a:r>
            <a:endParaRPr lang="en-GB" sz="3200" dirty="0">
              <a:solidFill>
                <a:schemeClr val="tx1"/>
              </a:solidFill>
              <a:latin typeface="Century Gothic" pitchFamily="34" charset="0"/>
            </a:endParaRPr>
          </a:p>
        </p:txBody>
      </p:sp>
      <p:sp>
        <p:nvSpPr>
          <p:cNvPr id="7" name="Text Placeholder 5"/>
          <p:cNvSpPr>
            <a:spLocks noGrp="1"/>
          </p:cNvSpPr>
          <p:nvPr>
            <p:ph type="body" sz="quarter" idx="13"/>
          </p:nvPr>
        </p:nvSpPr>
        <p:spPr>
          <a:xfrm>
            <a:off x="1115616" y="4005064"/>
            <a:ext cx="6912768" cy="1800200"/>
          </a:xfrm>
        </p:spPr>
        <p:txBody>
          <a:bodyPr>
            <a:normAutofit/>
          </a:bodyPr>
          <a:lstStyle/>
          <a:p>
            <a:r>
              <a:rPr lang="en-GB" sz="3200" dirty="0">
                <a:solidFill>
                  <a:schemeClr val="tx1"/>
                </a:solidFill>
                <a:latin typeface="Century Gothic"/>
                <a:ea typeface="Times New Roman"/>
                <a:cs typeface="Times New Roman"/>
              </a:rPr>
              <a:t>Grade 2-4: Be able to describe how </a:t>
            </a:r>
            <a:r>
              <a:rPr lang="en-GB" sz="3200" dirty="0">
                <a:solidFill>
                  <a:schemeClr val="tx1"/>
                </a:solidFill>
                <a:latin typeface="Century Gothic"/>
                <a:cs typeface="Times New Roman"/>
              </a:rPr>
              <a:t>substances</a:t>
            </a:r>
            <a:r>
              <a:rPr lang="en-GB" sz="3200" dirty="0">
                <a:solidFill>
                  <a:schemeClr val="tx1"/>
                </a:solidFill>
                <a:latin typeface="Century Gothic"/>
                <a:ea typeface="Times New Roman"/>
                <a:cs typeface="Times New Roman"/>
              </a:rPr>
              <a:t> dissolve using the particle model. </a:t>
            </a:r>
            <a:endParaRPr lang="en-GB" sz="3200" dirty="0">
              <a:solidFill>
                <a:schemeClr val="tx1"/>
              </a:solidFill>
              <a:latin typeface="Century Gothic" pitchFamily="34" charset="0"/>
            </a:endParaRPr>
          </a:p>
        </p:txBody>
      </p:sp>
    </p:spTree>
    <p:extLst>
      <p:ext uri="{BB962C8B-B14F-4D97-AF65-F5344CB8AC3E}">
        <p14:creationId xmlns:p14="http://schemas.microsoft.com/office/powerpoint/2010/main" val="1887068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942572"/>
            <a:ext cx="6858000" cy="1514549"/>
          </a:xfrm>
        </p:spPr>
        <p:txBody>
          <a:bodyPr>
            <a:normAutofit fontScale="90000"/>
          </a:bodyPr>
          <a:lstStyle/>
          <a:p>
            <a:r>
              <a:rPr lang="en-GB" sz="5400" u="sng" dirty="0">
                <a:latin typeface="Century Gothic" pitchFamily="34" charset="0"/>
              </a:rPr>
              <a:t>Date: </a:t>
            </a:r>
            <a:fld id="{FA765FC7-1A78-4417-812D-8D3868497C9B}" type="datetime2">
              <a:rPr lang="en-GB" sz="5400" u="sng" smtClean="0">
                <a:latin typeface="Century Gothic" pitchFamily="34" charset="0"/>
              </a:rPr>
              <a:t>Tuesday, 22 September 2020</a:t>
            </a:fld>
            <a:br>
              <a:rPr lang="en-GB" sz="5400" u="sng" dirty="0">
                <a:latin typeface="Century Gothic" pitchFamily="34" charset="0"/>
              </a:rPr>
            </a:br>
            <a:br>
              <a:rPr lang="en-GB" sz="5400" u="sng" dirty="0">
                <a:latin typeface="Century Gothic" pitchFamily="34" charset="0"/>
              </a:rPr>
            </a:br>
            <a:r>
              <a:rPr lang="en-GB" sz="5400" u="sng" dirty="0">
                <a:latin typeface="Century Gothic" pitchFamily="34" charset="0"/>
              </a:rPr>
              <a:t>Title: Dissolving</a:t>
            </a:r>
          </a:p>
        </p:txBody>
      </p:sp>
      <p:sp>
        <p:nvSpPr>
          <p:cNvPr id="3" name="Rectangle 2"/>
          <p:cNvSpPr/>
          <p:nvPr/>
        </p:nvSpPr>
        <p:spPr>
          <a:xfrm>
            <a:off x="7668344" y="6525344"/>
            <a:ext cx="1296144" cy="216024"/>
          </a:xfrm>
          <a:prstGeom prst="rect">
            <a:avLst/>
          </a:prstGeom>
          <a:solidFill>
            <a:srgbClr val="FFFFE5"/>
          </a:solidFill>
          <a:ln>
            <a:solidFill>
              <a:srgbClr val="FFFF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descr="wave-ocean-blue-sea-water-white-foam-photo"/>
          <p:cNvPicPr>
            <a:picLocks noChangeAspect="1" noChangeArrowheads="1"/>
          </p:cNvPicPr>
          <p:nvPr/>
        </p:nvPicPr>
        <p:blipFill>
          <a:blip r:embed="rId3" cstate="print"/>
          <a:srcRect/>
          <a:stretch>
            <a:fillRect/>
          </a:stretch>
        </p:blipFill>
        <p:spPr bwMode="auto">
          <a:xfrm>
            <a:off x="0" y="0"/>
            <a:ext cx="9322590" cy="6493941"/>
          </a:xfrm>
          <a:prstGeom prst="rect">
            <a:avLst/>
          </a:prstGeom>
          <a:noFill/>
          <a:ln w="9525">
            <a:noFill/>
            <a:miter lim="800000"/>
            <a:headEnd/>
            <a:tailEnd/>
          </a:ln>
        </p:spPr>
      </p:pic>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9" name="Text Box 4"/>
          <p:cNvSpPr txBox="1">
            <a:spLocks noChangeArrowheads="1"/>
          </p:cNvSpPr>
          <p:nvPr/>
        </p:nvSpPr>
        <p:spPr bwMode="auto">
          <a:xfrm>
            <a:off x="3646982" y="692696"/>
            <a:ext cx="5497018" cy="1754326"/>
          </a:xfrm>
          <a:prstGeom prst="rect">
            <a:avLst/>
          </a:prstGeom>
          <a:noFill/>
          <a:ln w="9525">
            <a:noFill/>
            <a:miter lim="800000"/>
            <a:headEnd/>
            <a:tailEnd/>
          </a:ln>
        </p:spPr>
        <p:txBody>
          <a:bodyPr wrap="none">
            <a:spAutoFit/>
          </a:bodyPr>
          <a:lstStyle/>
          <a:p>
            <a:r>
              <a:rPr lang="en-GB" sz="3600" b="1" dirty="0">
                <a:latin typeface="Century Gothic" pitchFamily="34" charset="0"/>
              </a:rPr>
              <a:t>Is sea water a MIXTURE?</a:t>
            </a:r>
          </a:p>
          <a:p>
            <a:endParaRPr lang="en-GB" sz="3600" b="1" dirty="0">
              <a:latin typeface="Century Gothic" pitchFamily="34" charset="0"/>
            </a:endParaRPr>
          </a:p>
          <a:p>
            <a:r>
              <a:rPr lang="en-GB" sz="3600" b="1" dirty="0">
                <a:latin typeface="Century Gothic" pitchFamily="34" charset="0"/>
              </a:rPr>
              <a:t>What is in it?</a:t>
            </a:r>
          </a:p>
        </p:txBody>
      </p:sp>
      <p:sp>
        <p:nvSpPr>
          <p:cNvPr id="10" name="Rectangle 9"/>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TextBox 6"/>
          <p:cNvSpPr txBox="1"/>
          <p:nvPr/>
        </p:nvSpPr>
        <p:spPr>
          <a:xfrm>
            <a:off x="251520" y="836712"/>
            <a:ext cx="8352928" cy="2246769"/>
          </a:xfrm>
          <a:prstGeom prst="rect">
            <a:avLst/>
          </a:prstGeom>
          <a:noFill/>
        </p:spPr>
        <p:txBody>
          <a:bodyPr wrap="square" rtlCol="0">
            <a:spAutoFit/>
          </a:bodyPr>
          <a:lstStyle/>
          <a:p>
            <a:r>
              <a:rPr lang="en-GB" sz="2800" dirty="0">
                <a:latin typeface="Century Gothic" pitchFamily="34" charset="0"/>
              </a:rPr>
              <a:t>You have 2 things to stir into water with your partner.</a:t>
            </a:r>
          </a:p>
          <a:p>
            <a:r>
              <a:rPr lang="en-GB" sz="2800" dirty="0">
                <a:latin typeface="Century Gothic" pitchFamily="34" charset="0"/>
              </a:rPr>
              <a:t>Look at what happens and discuss what you will feedback to the class.</a:t>
            </a:r>
          </a:p>
          <a:p>
            <a:r>
              <a:rPr lang="en-GB" sz="2800" dirty="0">
                <a:latin typeface="Century Gothic" pitchFamily="34" charset="0"/>
              </a:rPr>
              <a:t>Agree on some keywords to use.</a:t>
            </a:r>
          </a:p>
        </p:txBody>
      </p:sp>
      <p:sp>
        <p:nvSpPr>
          <p:cNvPr id="8" name="Rectangle 7"/>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7349699B-28A3-480B-96C0-47EC06C29704}"/>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Rectangle 16">
            <a:extLst>
              <a:ext uri="{FF2B5EF4-FFF2-40B4-BE49-F238E27FC236}">
                <a16:creationId xmlns:a16="http://schemas.microsoft.com/office/drawing/2014/main" id="{D118B6ED-DA87-4AB2-A412-93EE282EC8FF}"/>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8" name="Rectangle 17">
            <a:extLst>
              <a:ext uri="{FF2B5EF4-FFF2-40B4-BE49-F238E27FC236}">
                <a16:creationId xmlns:a16="http://schemas.microsoft.com/office/drawing/2014/main" id="{129F72A5-EBD9-472F-AC52-2089383DE1E3}"/>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a:extLst>
              <a:ext uri="{FF2B5EF4-FFF2-40B4-BE49-F238E27FC236}">
                <a16:creationId xmlns:a16="http://schemas.microsoft.com/office/drawing/2014/main" id="{6C2F7FF7-81E9-479D-B13D-D1595866BFC0}"/>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TextBox 6"/>
          <p:cNvSpPr txBox="1"/>
          <p:nvPr/>
        </p:nvSpPr>
        <p:spPr>
          <a:xfrm>
            <a:off x="251520" y="1705258"/>
            <a:ext cx="8352928" cy="2677656"/>
          </a:xfrm>
          <a:prstGeom prst="rect">
            <a:avLst/>
          </a:prstGeom>
          <a:noFill/>
        </p:spPr>
        <p:txBody>
          <a:bodyPr wrap="square" rtlCol="0">
            <a:spAutoFit/>
          </a:bodyPr>
          <a:lstStyle/>
          <a:p>
            <a:r>
              <a:rPr lang="en-GB" sz="2800" dirty="0">
                <a:latin typeface="Century Gothic" pitchFamily="34" charset="0"/>
              </a:rPr>
              <a:t>You have some sand to stir into water</a:t>
            </a:r>
          </a:p>
          <a:p>
            <a:endParaRPr lang="en-GB" sz="2800" dirty="0">
              <a:latin typeface="Century Gothic" pitchFamily="34" charset="0"/>
            </a:endParaRPr>
          </a:p>
          <a:p>
            <a:endParaRPr lang="en-GB" sz="2800" dirty="0">
              <a:latin typeface="Century Gothic" pitchFamily="34" charset="0"/>
            </a:endParaRPr>
          </a:p>
          <a:p>
            <a:r>
              <a:rPr lang="en-GB" sz="2800" dirty="0">
                <a:latin typeface="Century Gothic" pitchFamily="34" charset="0"/>
              </a:rPr>
              <a:t>Look at what happens and discuss what you will feedback to the class.</a:t>
            </a:r>
          </a:p>
          <a:p>
            <a:r>
              <a:rPr lang="en-GB" sz="2800" dirty="0">
                <a:latin typeface="Century Gothic" pitchFamily="34" charset="0"/>
              </a:rPr>
              <a:t>Agree on some keywords to use.</a:t>
            </a:r>
          </a:p>
        </p:txBody>
      </p:sp>
      <p:sp>
        <p:nvSpPr>
          <p:cNvPr id="8" name="Rectangle 7"/>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6" name="Rectangle 15">
            <a:extLst>
              <a:ext uri="{FF2B5EF4-FFF2-40B4-BE49-F238E27FC236}">
                <a16:creationId xmlns:a16="http://schemas.microsoft.com/office/drawing/2014/main" id="{7349699B-28A3-480B-96C0-47EC06C29704}"/>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Rectangle 16">
            <a:extLst>
              <a:ext uri="{FF2B5EF4-FFF2-40B4-BE49-F238E27FC236}">
                <a16:creationId xmlns:a16="http://schemas.microsoft.com/office/drawing/2014/main" id="{D118B6ED-DA87-4AB2-A412-93EE282EC8FF}"/>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8" name="Rectangle 17">
            <a:extLst>
              <a:ext uri="{FF2B5EF4-FFF2-40B4-BE49-F238E27FC236}">
                <a16:creationId xmlns:a16="http://schemas.microsoft.com/office/drawing/2014/main" id="{129F72A5-EBD9-472F-AC52-2089383DE1E3}"/>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a:extLst>
              <a:ext uri="{FF2B5EF4-FFF2-40B4-BE49-F238E27FC236}">
                <a16:creationId xmlns:a16="http://schemas.microsoft.com/office/drawing/2014/main" id="{6C2F7FF7-81E9-479D-B13D-D1595866BFC0}"/>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extLst>
      <p:ext uri="{BB962C8B-B14F-4D97-AF65-F5344CB8AC3E}">
        <p14:creationId xmlns:p14="http://schemas.microsoft.com/office/powerpoint/2010/main" val="184506835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Text Box 2"/>
          <p:cNvSpPr txBox="1">
            <a:spLocks noChangeArrowheads="1"/>
          </p:cNvSpPr>
          <p:nvPr/>
        </p:nvSpPr>
        <p:spPr bwMode="auto">
          <a:xfrm>
            <a:off x="395536" y="1052736"/>
            <a:ext cx="4144083" cy="523220"/>
          </a:xfrm>
          <a:prstGeom prst="rect">
            <a:avLst/>
          </a:prstGeom>
          <a:noFill/>
          <a:ln w="9525">
            <a:noFill/>
            <a:miter lim="800000"/>
            <a:headEnd/>
            <a:tailEnd/>
          </a:ln>
        </p:spPr>
        <p:txBody>
          <a:bodyPr wrap="none">
            <a:spAutoFit/>
          </a:bodyPr>
          <a:lstStyle/>
          <a:p>
            <a:r>
              <a:rPr lang="en-GB" sz="2800" dirty="0">
                <a:latin typeface="Century Gothic" pitchFamily="34" charset="0"/>
              </a:rPr>
              <a:t>Did the sugar dissolve?</a:t>
            </a:r>
            <a:endParaRPr lang="en-US" sz="2800" dirty="0">
              <a:latin typeface="Century Gothic" pitchFamily="34" charset="0"/>
            </a:endParaRPr>
          </a:p>
        </p:txBody>
      </p:sp>
      <p:sp>
        <p:nvSpPr>
          <p:cNvPr id="8" name="Text Box 3"/>
          <p:cNvSpPr txBox="1">
            <a:spLocks noChangeArrowheads="1"/>
          </p:cNvSpPr>
          <p:nvPr/>
        </p:nvSpPr>
        <p:spPr bwMode="auto">
          <a:xfrm>
            <a:off x="5076056" y="980728"/>
            <a:ext cx="2787650" cy="519113"/>
          </a:xfrm>
          <a:prstGeom prst="rect">
            <a:avLst/>
          </a:prstGeom>
          <a:noFill/>
          <a:ln w="9525">
            <a:noFill/>
            <a:miter lim="800000"/>
            <a:headEnd/>
            <a:tailEnd/>
          </a:ln>
        </p:spPr>
        <p:txBody>
          <a:bodyPr wrap="none">
            <a:spAutoFit/>
          </a:bodyPr>
          <a:lstStyle/>
          <a:p>
            <a:r>
              <a:rPr lang="en-GB" sz="2800" dirty="0">
                <a:latin typeface="Century Gothic" pitchFamily="34" charset="0"/>
              </a:rPr>
              <a:t>Sugar is soluble</a:t>
            </a:r>
            <a:endParaRPr lang="en-US" sz="2800" dirty="0">
              <a:latin typeface="Century Gothic" pitchFamily="34" charset="0"/>
            </a:endParaRPr>
          </a:p>
        </p:txBody>
      </p:sp>
      <p:sp>
        <p:nvSpPr>
          <p:cNvPr id="9" name="Text Box 4"/>
          <p:cNvSpPr txBox="1">
            <a:spLocks noChangeArrowheads="1"/>
          </p:cNvSpPr>
          <p:nvPr/>
        </p:nvSpPr>
        <p:spPr bwMode="auto">
          <a:xfrm>
            <a:off x="468561" y="1700188"/>
            <a:ext cx="4041491" cy="523220"/>
          </a:xfrm>
          <a:prstGeom prst="rect">
            <a:avLst/>
          </a:prstGeom>
          <a:noFill/>
          <a:ln w="9525">
            <a:noFill/>
            <a:miter lim="800000"/>
            <a:headEnd/>
            <a:tailEnd/>
          </a:ln>
        </p:spPr>
        <p:txBody>
          <a:bodyPr wrap="none">
            <a:spAutoFit/>
          </a:bodyPr>
          <a:lstStyle/>
          <a:p>
            <a:r>
              <a:rPr lang="en-GB" sz="2800" dirty="0">
                <a:latin typeface="Century Gothic" pitchFamily="34" charset="0"/>
              </a:rPr>
              <a:t>Did the sand dissolve?</a:t>
            </a:r>
            <a:endParaRPr lang="en-US" sz="2800" dirty="0">
              <a:latin typeface="Century Gothic" pitchFamily="34" charset="0"/>
            </a:endParaRPr>
          </a:p>
        </p:txBody>
      </p:sp>
      <p:sp>
        <p:nvSpPr>
          <p:cNvPr id="10" name="Text Box 5"/>
          <p:cNvSpPr txBox="1">
            <a:spLocks noChangeArrowheads="1"/>
          </p:cNvSpPr>
          <p:nvPr/>
        </p:nvSpPr>
        <p:spPr bwMode="auto">
          <a:xfrm>
            <a:off x="5004048" y="1700188"/>
            <a:ext cx="2993127" cy="523220"/>
          </a:xfrm>
          <a:prstGeom prst="rect">
            <a:avLst/>
          </a:prstGeom>
          <a:noFill/>
          <a:ln w="9525">
            <a:noFill/>
            <a:miter lim="800000"/>
            <a:headEnd/>
            <a:tailEnd/>
          </a:ln>
        </p:spPr>
        <p:txBody>
          <a:bodyPr wrap="none">
            <a:spAutoFit/>
          </a:bodyPr>
          <a:lstStyle/>
          <a:p>
            <a:r>
              <a:rPr lang="en-GB" sz="2800" dirty="0">
                <a:latin typeface="Century Gothic" pitchFamily="34" charset="0"/>
              </a:rPr>
              <a:t>Sand is insoluble</a:t>
            </a:r>
            <a:endParaRPr lang="en-US" sz="2800" dirty="0">
              <a:latin typeface="Century Gothic" pitchFamily="34" charset="0"/>
            </a:endParaRPr>
          </a:p>
        </p:txBody>
      </p:sp>
      <p:pic>
        <p:nvPicPr>
          <p:cNvPr id="11" name="Picture 6" descr="sugar"/>
          <p:cNvPicPr>
            <a:picLocks noChangeAspect="1" noChangeArrowheads="1"/>
          </p:cNvPicPr>
          <p:nvPr/>
        </p:nvPicPr>
        <p:blipFill>
          <a:blip r:embed="rId3" cstate="print"/>
          <a:srcRect/>
          <a:stretch>
            <a:fillRect/>
          </a:stretch>
        </p:blipFill>
        <p:spPr>
          <a:xfrm>
            <a:off x="2987923" y="2636813"/>
            <a:ext cx="3051175" cy="2408238"/>
          </a:xfrm>
          <a:prstGeom prst="rect">
            <a:avLst/>
          </a:prstGeom>
          <a:noFill/>
        </p:spPr>
      </p:pic>
      <p:sp>
        <p:nvSpPr>
          <p:cNvPr id="14" name="Text Box 7"/>
          <p:cNvSpPr txBox="1">
            <a:spLocks noChangeArrowheads="1"/>
          </p:cNvSpPr>
          <p:nvPr/>
        </p:nvSpPr>
        <p:spPr bwMode="auto">
          <a:xfrm>
            <a:off x="3564186" y="5156176"/>
            <a:ext cx="2319337" cy="946150"/>
          </a:xfrm>
          <a:prstGeom prst="rect">
            <a:avLst/>
          </a:prstGeom>
          <a:noFill/>
          <a:ln w="9525">
            <a:noFill/>
            <a:miter lim="800000"/>
            <a:headEnd/>
            <a:tailEnd/>
          </a:ln>
          <a:effectLst/>
        </p:spPr>
        <p:txBody>
          <a:bodyPr wrap="none">
            <a:spAutoFit/>
          </a:bodyPr>
          <a:lstStyle/>
          <a:p>
            <a:pPr>
              <a:defRPr/>
            </a:pPr>
            <a:r>
              <a:rPr lang="en-GB" sz="2800" b="1">
                <a:effectLst>
                  <a:outerShdw blurRad="38100" dist="38100" dir="2700000" algn="tl">
                    <a:srgbClr val="000000"/>
                  </a:outerShdw>
                </a:effectLst>
                <a:latin typeface="Century Gothic" pitchFamily="34" charset="0"/>
              </a:rPr>
              <a:t>Sugar is the </a:t>
            </a:r>
          </a:p>
          <a:p>
            <a:pPr>
              <a:defRPr/>
            </a:pPr>
            <a:r>
              <a:rPr lang="en-GB" sz="2800" b="1" u="sng">
                <a:effectLst>
                  <a:outerShdw blurRad="38100" dist="38100" dir="2700000" algn="tl">
                    <a:srgbClr val="000000"/>
                  </a:outerShdw>
                </a:effectLst>
                <a:latin typeface="Century Gothic" pitchFamily="34" charset="0"/>
              </a:rPr>
              <a:t>SOLUTE</a:t>
            </a:r>
          </a:p>
        </p:txBody>
      </p:sp>
      <p:pic>
        <p:nvPicPr>
          <p:cNvPr id="15" name="Picture 8" descr="glasswater"/>
          <p:cNvPicPr>
            <a:picLocks noChangeAspect="1" noChangeArrowheads="1"/>
          </p:cNvPicPr>
          <p:nvPr/>
        </p:nvPicPr>
        <p:blipFill>
          <a:blip r:embed="rId4" cstate="print"/>
          <a:srcRect/>
          <a:stretch>
            <a:fillRect/>
          </a:stretch>
        </p:blipFill>
        <p:spPr>
          <a:xfrm>
            <a:off x="251073" y="2420913"/>
            <a:ext cx="1846263" cy="2592388"/>
          </a:xfrm>
          <a:prstGeom prst="rect">
            <a:avLst/>
          </a:prstGeom>
          <a:noFill/>
        </p:spPr>
      </p:pic>
      <p:sp>
        <p:nvSpPr>
          <p:cNvPr id="16" name="Text Box 9"/>
          <p:cNvSpPr txBox="1">
            <a:spLocks noChangeArrowheads="1"/>
          </p:cNvSpPr>
          <p:nvPr/>
        </p:nvSpPr>
        <p:spPr bwMode="auto">
          <a:xfrm>
            <a:off x="2411661" y="2995588"/>
            <a:ext cx="558166" cy="830997"/>
          </a:xfrm>
          <a:prstGeom prst="rect">
            <a:avLst/>
          </a:prstGeom>
          <a:noFill/>
          <a:ln w="9525">
            <a:noFill/>
            <a:miter lim="800000"/>
            <a:headEnd/>
            <a:tailEnd/>
          </a:ln>
        </p:spPr>
        <p:txBody>
          <a:bodyPr wrap="none">
            <a:spAutoFit/>
          </a:bodyPr>
          <a:lstStyle/>
          <a:p>
            <a:r>
              <a:rPr lang="en-GB" sz="4800">
                <a:latin typeface="Century Gothic" pitchFamily="34" charset="0"/>
              </a:rPr>
              <a:t>+</a:t>
            </a:r>
            <a:endParaRPr lang="en-US" sz="4800">
              <a:latin typeface="Century Gothic" pitchFamily="34" charset="0"/>
            </a:endParaRPr>
          </a:p>
        </p:txBody>
      </p:sp>
      <p:sp>
        <p:nvSpPr>
          <p:cNvPr id="17" name="Text Box 10"/>
          <p:cNvSpPr txBox="1">
            <a:spLocks noChangeArrowheads="1"/>
          </p:cNvSpPr>
          <p:nvPr/>
        </p:nvSpPr>
        <p:spPr bwMode="auto">
          <a:xfrm>
            <a:off x="6085136" y="3140051"/>
            <a:ext cx="526106" cy="769441"/>
          </a:xfrm>
          <a:prstGeom prst="rect">
            <a:avLst/>
          </a:prstGeom>
          <a:noFill/>
          <a:ln w="9525">
            <a:noFill/>
            <a:miter lim="800000"/>
            <a:headEnd/>
            <a:tailEnd/>
          </a:ln>
        </p:spPr>
        <p:txBody>
          <a:bodyPr wrap="none">
            <a:spAutoFit/>
          </a:bodyPr>
          <a:lstStyle/>
          <a:p>
            <a:r>
              <a:rPr lang="en-GB" sz="4400">
                <a:latin typeface="Century Gothic" pitchFamily="34" charset="0"/>
              </a:rPr>
              <a:t>=</a:t>
            </a:r>
            <a:endParaRPr lang="en-US" sz="4400">
              <a:latin typeface="Century Gothic" pitchFamily="34" charset="0"/>
            </a:endParaRPr>
          </a:p>
        </p:txBody>
      </p:sp>
      <p:sp>
        <p:nvSpPr>
          <p:cNvPr id="19" name="Text Box 11"/>
          <p:cNvSpPr txBox="1">
            <a:spLocks noChangeArrowheads="1"/>
          </p:cNvSpPr>
          <p:nvPr/>
        </p:nvSpPr>
        <p:spPr bwMode="auto">
          <a:xfrm>
            <a:off x="6732836" y="3163863"/>
            <a:ext cx="2122487" cy="701675"/>
          </a:xfrm>
          <a:prstGeom prst="rect">
            <a:avLst/>
          </a:prstGeom>
          <a:noFill/>
          <a:ln w="9525">
            <a:noFill/>
            <a:miter lim="800000"/>
            <a:headEnd/>
            <a:tailEnd/>
          </a:ln>
          <a:effectLst/>
        </p:spPr>
        <p:txBody>
          <a:bodyPr wrap="none">
            <a:spAutoFit/>
          </a:bodyPr>
          <a:lstStyle/>
          <a:p>
            <a:pPr>
              <a:defRPr/>
            </a:pPr>
            <a:r>
              <a:rPr lang="en-GB" sz="4000" b="1" u="sng">
                <a:effectLst>
                  <a:outerShdw blurRad="38100" dist="38100" dir="2700000" algn="tl">
                    <a:srgbClr val="000000"/>
                  </a:outerShdw>
                </a:effectLst>
                <a:latin typeface="Century Gothic" pitchFamily="34" charset="0"/>
              </a:rPr>
              <a:t>Solution</a:t>
            </a:r>
            <a:endParaRPr lang="en-US" sz="4000" b="1" u="sng">
              <a:effectLst>
                <a:outerShdw blurRad="38100" dist="38100" dir="2700000" algn="tl">
                  <a:srgbClr val="000000"/>
                </a:outerShdw>
              </a:effectLst>
              <a:latin typeface="Century Gothic" pitchFamily="34" charset="0"/>
            </a:endParaRPr>
          </a:p>
        </p:txBody>
      </p:sp>
      <p:sp>
        <p:nvSpPr>
          <p:cNvPr id="20" name="Text Box 12"/>
          <p:cNvSpPr txBox="1">
            <a:spLocks noChangeArrowheads="1"/>
          </p:cNvSpPr>
          <p:nvPr/>
        </p:nvSpPr>
        <p:spPr bwMode="auto">
          <a:xfrm>
            <a:off x="251073" y="5156176"/>
            <a:ext cx="2297424" cy="954107"/>
          </a:xfrm>
          <a:prstGeom prst="rect">
            <a:avLst/>
          </a:prstGeom>
          <a:noFill/>
          <a:ln w="9525">
            <a:noFill/>
            <a:miter lim="800000"/>
            <a:headEnd/>
            <a:tailEnd/>
          </a:ln>
          <a:effectLst/>
        </p:spPr>
        <p:txBody>
          <a:bodyPr wrap="none">
            <a:spAutoFit/>
          </a:bodyPr>
          <a:lstStyle/>
          <a:p>
            <a:pPr>
              <a:defRPr/>
            </a:pPr>
            <a:r>
              <a:rPr lang="en-GB" sz="2800" b="1">
                <a:effectLst>
                  <a:outerShdw blurRad="38100" dist="38100" dir="2700000" algn="tl">
                    <a:srgbClr val="000000"/>
                  </a:outerShdw>
                </a:effectLst>
                <a:latin typeface="Century Gothic" pitchFamily="34" charset="0"/>
              </a:rPr>
              <a:t>Water is the </a:t>
            </a:r>
          </a:p>
          <a:p>
            <a:pPr>
              <a:defRPr/>
            </a:pPr>
            <a:r>
              <a:rPr lang="en-GB" sz="2800" b="1" u="sng">
                <a:effectLst>
                  <a:outerShdw blurRad="38100" dist="38100" dir="2700000" algn="tl">
                    <a:srgbClr val="000000"/>
                  </a:outerShdw>
                </a:effectLst>
                <a:latin typeface="Century Gothic" pitchFamily="34" charset="0"/>
              </a:rPr>
              <a:t>SOLVENT</a:t>
            </a:r>
          </a:p>
        </p:txBody>
      </p:sp>
      <p:sp>
        <p:nvSpPr>
          <p:cNvPr id="21" name="Rectangle 2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2" name="Rectangle 2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27" name="Rectangle 26">
            <a:extLst>
              <a:ext uri="{FF2B5EF4-FFF2-40B4-BE49-F238E27FC236}">
                <a16:creationId xmlns:a16="http://schemas.microsoft.com/office/drawing/2014/main" id="{E520403D-4760-4D9D-B12D-5C4AC675E7C9}"/>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8" name="Rectangle 27">
            <a:extLst>
              <a:ext uri="{FF2B5EF4-FFF2-40B4-BE49-F238E27FC236}">
                <a16:creationId xmlns:a16="http://schemas.microsoft.com/office/drawing/2014/main" id="{2D23F486-3C9A-4BD6-BD4C-0A0CF47E8C21}"/>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30" name="Rectangle 29">
            <a:extLst>
              <a:ext uri="{FF2B5EF4-FFF2-40B4-BE49-F238E27FC236}">
                <a16:creationId xmlns:a16="http://schemas.microsoft.com/office/drawing/2014/main" id="{89D29413-2209-4563-B0DA-D21C9349F1FE}"/>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1" name="Rectangle 30">
            <a:extLst>
              <a:ext uri="{FF2B5EF4-FFF2-40B4-BE49-F238E27FC236}">
                <a16:creationId xmlns:a16="http://schemas.microsoft.com/office/drawing/2014/main" id="{9B371ACB-1BE2-4EB0-8E38-9D99FE372FF7}"/>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4" grpId="0"/>
      <p:bldP spid="16" grpId="0"/>
      <p:bldP spid="17"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544012"/>
          </a:xfrm>
          <a:prstGeom prst="rect">
            <a:avLst/>
          </a:prstGeom>
        </p:spPr>
        <p:txBody>
          <a:bodyPr wrap="square">
            <a:spAutoFit/>
          </a:bodyPr>
          <a:lstStyle/>
          <a:p>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21" name="TextBox 20"/>
          <p:cNvSpPr txBox="1"/>
          <p:nvPr/>
        </p:nvSpPr>
        <p:spPr>
          <a:xfrm>
            <a:off x="0" y="692696"/>
            <a:ext cx="9144000" cy="3908762"/>
          </a:xfrm>
          <a:prstGeom prst="rect">
            <a:avLst/>
          </a:prstGeom>
          <a:noFill/>
        </p:spPr>
        <p:txBody>
          <a:bodyPr wrap="square" rtlCol="0">
            <a:spAutoFit/>
          </a:bodyPr>
          <a:lstStyle/>
          <a:p>
            <a:r>
              <a:rPr lang="en-GB" sz="3200" b="1" dirty="0">
                <a:solidFill>
                  <a:prstClr val="black"/>
                </a:solidFill>
                <a:latin typeface="Century Gothic" pitchFamily="34" charset="0"/>
              </a:rPr>
              <a:t>The sugar dissolved. It looks like it has vanished but we know it is still there because the water tastes sugary.</a:t>
            </a:r>
          </a:p>
          <a:p>
            <a:endParaRPr lang="en-GB" sz="3200" dirty="0">
              <a:solidFill>
                <a:prstClr val="black"/>
              </a:solidFill>
              <a:latin typeface="Century Gothic" pitchFamily="34" charset="0"/>
            </a:endParaRPr>
          </a:p>
          <a:p>
            <a:pPr>
              <a:buFont typeface="Wingdings" pitchFamily="2" charset="2"/>
              <a:buChar char="Ø"/>
            </a:pPr>
            <a:r>
              <a:rPr lang="en-GB" sz="2400" dirty="0">
                <a:solidFill>
                  <a:prstClr val="black"/>
                </a:solidFill>
                <a:latin typeface="Century Gothic" pitchFamily="34" charset="0"/>
              </a:rPr>
              <a:t>On your own describe what has happened to the sugar particles when the sugar dissolved. Use pictures to help if you like. </a:t>
            </a:r>
            <a:r>
              <a:rPr lang="en-GB" sz="2400" b="1" dirty="0">
                <a:solidFill>
                  <a:prstClr val="black"/>
                </a:solidFill>
                <a:latin typeface="Century Gothic" pitchFamily="34" charset="0"/>
              </a:rPr>
              <a:t>4 minutes.</a:t>
            </a:r>
          </a:p>
          <a:p>
            <a:pPr>
              <a:buFont typeface="Wingdings" pitchFamily="2" charset="2"/>
              <a:buChar char="Ø"/>
            </a:pPr>
            <a:r>
              <a:rPr lang="en-GB" sz="2400" dirty="0">
                <a:solidFill>
                  <a:prstClr val="black"/>
                </a:solidFill>
                <a:latin typeface="Century Gothic" pitchFamily="34" charset="0"/>
              </a:rPr>
              <a:t>Take it in turns reading out your work to the table. Then agree a joint version you can feedback. </a:t>
            </a:r>
            <a:r>
              <a:rPr lang="en-GB" sz="2400" b="1" dirty="0">
                <a:solidFill>
                  <a:prstClr val="black"/>
                </a:solidFill>
                <a:latin typeface="Century Gothic" pitchFamily="34" charset="0"/>
              </a:rPr>
              <a:t>6 minutes</a:t>
            </a:r>
          </a:p>
        </p:txBody>
      </p:sp>
      <p:pic>
        <p:nvPicPr>
          <p:cNvPr id="8" name="Picture 1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4598" b="97701" l="0" r="100000"/>
                    </a14:imgEffect>
                  </a14:imgLayer>
                </a14:imgProps>
              </a:ext>
              <a:ext uri="{28A0092B-C50C-407E-A947-70E740481C1C}">
                <a14:useLocalDpi xmlns:a14="http://schemas.microsoft.com/office/drawing/2010/main" val="0"/>
              </a:ext>
            </a:extLst>
          </a:blip>
          <a:srcRect l="24603"/>
          <a:stretch/>
        </p:blipFill>
        <p:spPr bwMode="auto">
          <a:xfrm>
            <a:off x="0" y="4982983"/>
            <a:ext cx="242736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11" name="Rectangle 10">
            <a:extLst>
              <a:ext uri="{FF2B5EF4-FFF2-40B4-BE49-F238E27FC236}">
                <a16:creationId xmlns:a16="http://schemas.microsoft.com/office/drawing/2014/main" id="{E797DFB6-8300-46A7-B166-F2CE562B4D9E}"/>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a:extLst>
              <a:ext uri="{FF2B5EF4-FFF2-40B4-BE49-F238E27FC236}">
                <a16:creationId xmlns:a16="http://schemas.microsoft.com/office/drawing/2014/main" id="{DB4464C3-EA26-4CF3-8B60-51B306AA66CB}"/>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14" name="Rectangle 13">
            <a:extLst>
              <a:ext uri="{FF2B5EF4-FFF2-40B4-BE49-F238E27FC236}">
                <a16:creationId xmlns:a16="http://schemas.microsoft.com/office/drawing/2014/main" id="{CDF6F721-5D04-426E-B9B3-21DB1FA99AA1}"/>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5" name="Rectangle 14">
            <a:extLst>
              <a:ext uri="{FF2B5EF4-FFF2-40B4-BE49-F238E27FC236}">
                <a16:creationId xmlns:a16="http://schemas.microsoft.com/office/drawing/2014/main" id="{3B9683F7-6E89-4F9D-877C-AA5AB1589C33}"/>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txBox="1">
            <a:spLocks/>
          </p:cNvSpPr>
          <p:nvPr/>
        </p:nvSpPr>
        <p:spPr>
          <a:xfrm>
            <a:off x="0" y="908720"/>
            <a:ext cx="9324528" cy="5589240"/>
          </a:xfrm>
          <a:prstGeom prst="rect">
            <a:avLst/>
          </a:prstGeom>
        </p:spPr>
        <p:txBody>
          <a:bodyPr>
            <a:normAutofit/>
          </a:bodyPr>
          <a:lstStyle/>
          <a:p>
            <a:pPr marL="171450" defTabSz="685800">
              <a:lnSpc>
                <a:spcPct val="90000"/>
              </a:lnSpc>
              <a:spcBef>
                <a:spcPts val="750"/>
              </a:spcBef>
              <a:buFont typeface="Arial" panose="020B0604020202020204" pitchFamily="34" charset="0"/>
              <a:buNone/>
            </a:pPr>
            <a:endParaRPr lang="en-GB" sz="3200" dirty="0">
              <a:solidFill>
                <a:prstClr val="black"/>
              </a:solidFill>
              <a:latin typeface="Century Gothic" pitchFamily="34" charset="0"/>
            </a:endParaRPr>
          </a:p>
        </p:txBody>
      </p:sp>
      <p:sp>
        <p:nvSpPr>
          <p:cNvPr id="33" name="Rectangle 32"/>
          <p:cNvSpPr/>
          <p:nvPr/>
        </p:nvSpPr>
        <p:spPr>
          <a:xfrm>
            <a:off x="0" y="6165304"/>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p:nvSpPr>
        <p:spPr>
          <a:xfrm>
            <a:off x="0" y="6165304"/>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CHALLENGE</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7" name="Rectangle 6"/>
          <p:cNvSpPr/>
          <p:nvPr/>
        </p:nvSpPr>
        <p:spPr>
          <a:xfrm>
            <a:off x="928688" y="2428875"/>
            <a:ext cx="2571750" cy="20716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Oval 7"/>
          <p:cNvSpPr/>
          <p:nvPr/>
        </p:nvSpPr>
        <p:spPr>
          <a:xfrm>
            <a:off x="2214563" y="178593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 8"/>
          <p:cNvSpPr/>
          <p:nvPr/>
        </p:nvSpPr>
        <p:spPr>
          <a:xfrm>
            <a:off x="2214563" y="157162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 9"/>
          <p:cNvSpPr/>
          <p:nvPr/>
        </p:nvSpPr>
        <p:spPr>
          <a:xfrm>
            <a:off x="1928813" y="157162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 10"/>
          <p:cNvSpPr/>
          <p:nvPr/>
        </p:nvSpPr>
        <p:spPr>
          <a:xfrm>
            <a:off x="1643063" y="157162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Oval 13"/>
          <p:cNvSpPr/>
          <p:nvPr/>
        </p:nvSpPr>
        <p:spPr>
          <a:xfrm>
            <a:off x="2214563" y="135731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Oval 14"/>
          <p:cNvSpPr/>
          <p:nvPr/>
        </p:nvSpPr>
        <p:spPr>
          <a:xfrm>
            <a:off x="1928813" y="135731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Oval 15"/>
          <p:cNvSpPr/>
          <p:nvPr/>
        </p:nvSpPr>
        <p:spPr>
          <a:xfrm>
            <a:off x="1643063" y="135731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Oval 16"/>
          <p:cNvSpPr/>
          <p:nvPr/>
        </p:nvSpPr>
        <p:spPr>
          <a:xfrm>
            <a:off x="1928813" y="178593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Oval 18"/>
          <p:cNvSpPr/>
          <p:nvPr/>
        </p:nvSpPr>
        <p:spPr>
          <a:xfrm>
            <a:off x="1643063" y="178593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0" name="Oval 19"/>
          <p:cNvSpPr/>
          <p:nvPr/>
        </p:nvSpPr>
        <p:spPr>
          <a:xfrm>
            <a:off x="2786063" y="385762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 name="Oval 20"/>
          <p:cNvSpPr/>
          <p:nvPr/>
        </p:nvSpPr>
        <p:spPr>
          <a:xfrm>
            <a:off x="2357438" y="342900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2" name="Oval 21"/>
          <p:cNvSpPr/>
          <p:nvPr/>
        </p:nvSpPr>
        <p:spPr>
          <a:xfrm>
            <a:off x="2214563" y="400050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Oval 22"/>
          <p:cNvSpPr/>
          <p:nvPr/>
        </p:nvSpPr>
        <p:spPr>
          <a:xfrm>
            <a:off x="1357313" y="33575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 name="Oval 23"/>
          <p:cNvSpPr/>
          <p:nvPr/>
        </p:nvSpPr>
        <p:spPr>
          <a:xfrm>
            <a:off x="1785938" y="385762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5" name="Oval 24"/>
          <p:cNvSpPr/>
          <p:nvPr/>
        </p:nvSpPr>
        <p:spPr>
          <a:xfrm>
            <a:off x="1143000" y="378618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6" name="Oval 25"/>
          <p:cNvSpPr/>
          <p:nvPr/>
        </p:nvSpPr>
        <p:spPr>
          <a:xfrm>
            <a:off x="2643188" y="292893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7" name="Oval 26"/>
          <p:cNvSpPr/>
          <p:nvPr/>
        </p:nvSpPr>
        <p:spPr>
          <a:xfrm>
            <a:off x="2928938" y="342900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8" name="Oval 27"/>
          <p:cNvSpPr/>
          <p:nvPr/>
        </p:nvSpPr>
        <p:spPr>
          <a:xfrm>
            <a:off x="928688" y="314325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 name="Oval 29"/>
          <p:cNvSpPr/>
          <p:nvPr/>
        </p:nvSpPr>
        <p:spPr>
          <a:xfrm>
            <a:off x="1857375" y="33575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1" name="Oval 30"/>
          <p:cNvSpPr/>
          <p:nvPr/>
        </p:nvSpPr>
        <p:spPr>
          <a:xfrm>
            <a:off x="2286000" y="257175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2" name="Oval 31"/>
          <p:cNvSpPr/>
          <p:nvPr/>
        </p:nvSpPr>
        <p:spPr>
          <a:xfrm>
            <a:off x="1857375" y="285750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4" name="Oval 33"/>
          <p:cNvSpPr/>
          <p:nvPr/>
        </p:nvSpPr>
        <p:spPr>
          <a:xfrm>
            <a:off x="1143000" y="264318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5" name="TextBox 26"/>
          <p:cNvSpPr txBox="1">
            <a:spLocks noChangeArrowheads="1"/>
          </p:cNvSpPr>
          <p:nvPr/>
        </p:nvSpPr>
        <p:spPr bwMode="auto">
          <a:xfrm>
            <a:off x="2571750" y="1571625"/>
            <a:ext cx="1031875" cy="400050"/>
          </a:xfrm>
          <a:prstGeom prst="rect">
            <a:avLst/>
          </a:prstGeom>
          <a:noFill/>
          <a:ln w="9525">
            <a:noFill/>
            <a:miter lim="800000"/>
            <a:headEnd/>
            <a:tailEnd/>
          </a:ln>
        </p:spPr>
        <p:txBody>
          <a:bodyPr wrap="none">
            <a:spAutoFit/>
          </a:bodyPr>
          <a:lstStyle/>
          <a:p>
            <a:r>
              <a:rPr lang="en-GB" sz="2000">
                <a:latin typeface="Comic Sans MS" pitchFamily="66" charset="0"/>
              </a:rPr>
              <a:t>SOLID</a:t>
            </a:r>
          </a:p>
        </p:txBody>
      </p:sp>
      <p:sp>
        <p:nvSpPr>
          <p:cNvPr id="36" name="TextBox 27"/>
          <p:cNvSpPr txBox="1">
            <a:spLocks noChangeArrowheads="1"/>
          </p:cNvSpPr>
          <p:nvPr/>
        </p:nvSpPr>
        <p:spPr bwMode="auto">
          <a:xfrm>
            <a:off x="1143000" y="4643438"/>
            <a:ext cx="1416050" cy="400050"/>
          </a:xfrm>
          <a:prstGeom prst="rect">
            <a:avLst/>
          </a:prstGeom>
          <a:noFill/>
          <a:ln w="9525">
            <a:noFill/>
            <a:miter lim="800000"/>
            <a:headEnd/>
            <a:tailEnd/>
          </a:ln>
        </p:spPr>
        <p:txBody>
          <a:bodyPr wrap="none">
            <a:spAutoFit/>
          </a:bodyPr>
          <a:lstStyle/>
          <a:p>
            <a:r>
              <a:rPr lang="en-GB" sz="2000">
                <a:latin typeface="Comic Sans MS" pitchFamily="66" charset="0"/>
              </a:rPr>
              <a:t>SOLVENT</a:t>
            </a:r>
          </a:p>
        </p:txBody>
      </p:sp>
      <p:sp>
        <p:nvSpPr>
          <p:cNvPr id="37" name="Rectangle 36"/>
          <p:cNvSpPr/>
          <p:nvPr/>
        </p:nvSpPr>
        <p:spPr>
          <a:xfrm>
            <a:off x="5143500" y="2357438"/>
            <a:ext cx="2571750" cy="20716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8" name="Oval 37"/>
          <p:cNvSpPr/>
          <p:nvPr/>
        </p:nvSpPr>
        <p:spPr>
          <a:xfrm>
            <a:off x="7000875" y="378618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9" name="Oval 38"/>
          <p:cNvSpPr/>
          <p:nvPr/>
        </p:nvSpPr>
        <p:spPr>
          <a:xfrm>
            <a:off x="6572250" y="33575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Oval 39"/>
          <p:cNvSpPr/>
          <p:nvPr/>
        </p:nvSpPr>
        <p:spPr>
          <a:xfrm>
            <a:off x="6429375" y="39290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Oval 40"/>
          <p:cNvSpPr/>
          <p:nvPr/>
        </p:nvSpPr>
        <p:spPr>
          <a:xfrm>
            <a:off x="5572125" y="328612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2" name="Oval 41"/>
          <p:cNvSpPr/>
          <p:nvPr/>
        </p:nvSpPr>
        <p:spPr>
          <a:xfrm>
            <a:off x="6000750" y="3786188"/>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 name="Oval 42"/>
          <p:cNvSpPr/>
          <p:nvPr/>
        </p:nvSpPr>
        <p:spPr>
          <a:xfrm>
            <a:off x="5357813" y="371475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4" name="Oval 43"/>
          <p:cNvSpPr/>
          <p:nvPr/>
        </p:nvSpPr>
        <p:spPr>
          <a:xfrm>
            <a:off x="6858000" y="285750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5" name="Oval 44"/>
          <p:cNvSpPr/>
          <p:nvPr/>
        </p:nvSpPr>
        <p:spPr>
          <a:xfrm>
            <a:off x="7143750" y="33575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6" name="Oval 45"/>
          <p:cNvSpPr/>
          <p:nvPr/>
        </p:nvSpPr>
        <p:spPr>
          <a:xfrm>
            <a:off x="5143500" y="307181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7" name="Oval 46"/>
          <p:cNvSpPr/>
          <p:nvPr/>
        </p:nvSpPr>
        <p:spPr>
          <a:xfrm>
            <a:off x="6072188" y="3286125"/>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8" name="Oval 47"/>
          <p:cNvSpPr/>
          <p:nvPr/>
        </p:nvSpPr>
        <p:spPr>
          <a:xfrm>
            <a:off x="6500813" y="250031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9" name="Oval 48"/>
          <p:cNvSpPr/>
          <p:nvPr/>
        </p:nvSpPr>
        <p:spPr>
          <a:xfrm>
            <a:off x="6072188" y="2786063"/>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0" name="Oval 49"/>
          <p:cNvSpPr/>
          <p:nvPr/>
        </p:nvSpPr>
        <p:spPr>
          <a:xfrm>
            <a:off x="5357813" y="2571750"/>
            <a:ext cx="42862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1" name="Oval 50"/>
          <p:cNvSpPr/>
          <p:nvPr/>
        </p:nvSpPr>
        <p:spPr>
          <a:xfrm>
            <a:off x="5643563" y="300037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2" name="Oval 51"/>
          <p:cNvSpPr/>
          <p:nvPr/>
        </p:nvSpPr>
        <p:spPr>
          <a:xfrm>
            <a:off x="6786563" y="414337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3" name="Oval 52"/>
          <p:cNvSpPr/>
          <p:nvPr/>
        </p:nvSpPr>
        <p:spPr>
          <a:xfrm>
            <a:off x="5786438" y="371475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4" name="Oval 53"/>
          <p:cNvSpPr/>
          <p:nvPr/>
        </p:nvSpPr>
        <p:spPr>
          <a:xfrm>
            <a:off x="6500813" y="314325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5" name="Oval 54"/>
          <p:cNvSpPr/>
          <p:nvPr/>
        </p:nvSpPr>
        <p:spPr>
          <a:xfrm>
            <a:off x="7358063" y="300037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6" name="Oval 55"/>
          <p:cNvSpPr/>
          <p:nvPr/>
        </p:nvSpPr>
        <p:spPr>
          <a:xfrm>
            <a:off x="6429375" y="3643313"/>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7" name="Oval 56"/>
          <p:cNvSpPr/>
          <p:nvPr/>
        </p:nvSpPr>
        <p:spPr>
          <a:xfrm>
            <a:off x="7000875" y="2571750"/>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8" name="Oval 57"/>
          <p:cNvSpPr/>
          <p:nvPr/>
        </p:nvSpPr>
        <p:spPr>
          <a:xfrm>
            <a:off x="5143500" y="2357438"/>
            <a:ext cx="285750" cy="214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9" name="Oval 58"/>
          <p:cNvSpPr/>
          <p:nvPr/>
        </p:nvSpPr>
        <p:spPr>
          <a:xfrm>
            <a:off x="5715000" y="4143375"/>
            <a:ext cx="285750" cy="214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0" name="TextBox 59"/>
          <p:cNvSpPr txBox="1">
            <a:spLocks noChangeArrowheads="1"/>
          </p:cNvSpPr>
          <p:nvPr/>
        </p:nvSpPr>
        <p:spPr bwMode="auto">
          <a:xfrm>
            <a:off x="5572125" y="4572000"/>
            <a:ext cx="1622425" cy="400050"/>
          </a:xfrm>
          <a:prstGeom prst="rect">
            <a:avLst/>
          </a:prstGeom>
          <a:noFill/>
          <a:ln w="9525">
            <a:noFill/>
            <a:miter lim="800000"/>
            <a:headEnd/>
            <a:tailEnd/>
          </a:ln>
        </p:spPr>
        <p:txBody>
          <a:bodyPr wrap="none">
            <a:spAutoFit/>
          </a:bodyPr>
          <a:lstStyle/>
          <a:p>
            <a:r>
              <a:rPr lang="en-GB" sz="2000">
                <a:latin typeface="Comic Sans MS" pitchFamily="66" charset="0"/>
              </a:rPr>
              <a:t>SOLUTION</a:t>
            </a:r>
          </a:p>
        </p:txBody>
      </p:sp>
      <p:sp>
        <p:nvSpPr>
          <p:cNvPr id="61" name="Rectangle 60"/>
          <p:cNvSpPr/>
          <p:nvPr/>
        </p:nvSpPr>
        <p:spPr>
          <a:xfrm>
            <a:off x="0" y="0"/>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2" name="Rectangle 61"/>
          <p:cNvSpPr/>
          <p:nvPr/>
        </p:nvSpPr>
        <p:spPr>
          <a:xfrm>
            <a:off x="0" y="0"/>
            <a:ext cx="9144000" cy="1692771"/>
          </a:xfrm>
          <a:prstGeom prst="rect">
            <a:avLst/>
          </a:prstGeom>
        </p:spPr>
        <p:txBody>
          <a:bodyPr wrap="square">
            <a:spAutoFit/>
          </a:bodyPr>
          <a:lstStyle/>
          <a:p>
            <a:r>
              <a:rPr lang="en-GB" b="1" dirty="0">
                <a:solidFill>
                  <a:prstClr val="black"/>
                </a:solidFill>
                <a:latin typeface="Century Gothic" pitchFamily="34" charset="0"/>
              </a:rPr>
              <a:t>ASPIRE</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
        <p:nvSpPr>
          <p:cNvPr id="63" name="Rectangle 62">
            <a:extLst>
              <a:ext uri="{FF2B5EF4-FFF2-40B4-BE49-F238E27FC236}">
                <a16:creationId xmlns:a16="http://schemas.microsoft.com/office/drawing/2014/main" id="{638A790F-4628-4256-87DE-032D967BD10C}"/>
              </a:ext>
            </a:extLst>
          </p:cNvPr>
          <p:cNvSpPr/>
          <p:nvPr/>
        </p:nvSpPr>
        <p:spPr>
          <a:xfrm>
            <a:off x="0" y="6227638"/>
            <a:ext cx="9144000" cy="692696"/>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4" name="Rectangle 63">
            <a:extLst>
              <a:ext uri="{FF2B5EF4-FFF2-40B4-BE49-F238E27FC236}">
                <a16:creationId xmlns:a16="http://schemas.microsoft.com/office/drawing/2014/main" id="{0ADCB3E7-D3F2-4098-9790-DFB76DF7DC24}"/>
              </a:ext>
            </a:extLst>
          </p:cNvPr>
          <p:cNvSpPr/>
          <p:nvPr/>
        </p:nvSpPr>
        <p:spPr>
          <a:xfrm>
            <a:off x="0" y="6227638"/>
            <a:ext cx="9144000" cy="1862048"/>
          </a:xfrm>
          <a:prstGeom prst="rect">
            <a:avLst/>
          </a:prstGeom>
        </p:spPr>
        <p:txBody>
          <a:bodyPr wrap="square">
            <a:spAutoFit/>
          </a:bodyPr>
          <a:lstStyle/>
          <a:p>
            <a:pPr defTabSz="685800">
              <a:lnSpc>
                <a:spcPct val="90000"/>
              </a:lnSpc>
              <a:spcBef>
                <a:spcPts val="750"/>
              </a:spcBef>
            </a:pPr>
            <a:r>
              <a:rPr lang="en-GB" b="1" dirty="0">
                <a:solidFill>
                  <a:prstClr val="black"/>
                </a:solidFill>
                <a:latin typeface="Century Gothic" pitchFamily="34" charset="0"/>
              </a:rPr>
              <a:t>Grade 2-4</a:t>
            </a:r>
            <a:r>
              <a:rPr lang="en-GB" dirty="0">
                <a:solidFill>
                  <a:prstClr val="black"/>
                </a:solidFill>
                <a:latin typeface="Century Gothic" pitchFamily="34" charset="0"/>
              </a:rPr>
              <a:t> – </a:t>
            </a:r>
            <a:r>
              <a:rPr lang="en-GB" sz="2000" dirty="0">
                <a:latin typeface="Century Gothic"/>
                <a:ea typeface="Times New Roman"/>
                <a:cs typeface="Times New Roman"/>
              </a:rPr>
              <a:t>Be able to describe how substances dissolve using the particle model. </a:t>
            </a:r>
            <a:endParaRPr lang="en-GB" sz="2000" dirty="0">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endParaRPr lang="en-GB" sz="2000" dirty="0">
              <a:solidFill>
                <a:prstClr val="black"/>
              </a:solidFill>
              <a:latin typeface="Century Gothic" pitchFamily="34" charset="0"/>
            </a:endParaRPr>
          </a:p>
          <a:p>
            <a:pPr defTabSz="685800">
              <a:lnSpc>
                <a:spcPct val="90000"/>
              </a:lnSpc>
              <a:spcBef>
                <a:spcPts val="750"/>
              </a:spcBef>
            </a:pPr>
            <a:r>
              <a:rPr lang="en-GB" sz="2000" dirty="0">
                <a:solidFill>
                  <a:prstClr val="black"/>
                </a:solidFill>
                <a:latin typeface="Century Gothic" pitchFamily="34" charset="0"/>
              </a:rPr>
              <a:t> </a:t>
            </a:r>
          </a:p>
          <a:p>
            <a:endParaRPr lang="en-GB" sz="500" dirty="0">
              <a:solidFill>
                <a:prstClr val="black"/>
              </a:solidFill>
              <a:latin typeface="Century Gothic" pitchFamily="34" charset="0"/>
            </a:endParaRPr>
          </a:p>
        </p:txBody>
      </p:sp>
      <p:sp>
        <p:nvSpPr>
          <p:cNvPr id="65" name="Rectangle 64">
            <a:extLst>
              <a:ext uri="{FF2B5EF4-FFF2-40B4-BE49-F238E27FC236}">
                <a16:creationId xmlns:a16="http://schemas.microsoft.com/office/drawing/2014/main" id="{05B88729-6BA4-48C9-A7EA-56132997CF2F}"/>
              </a:ext>
            </a:extLst>
          </p:cNvPr>
          <p:cNvSpPr/>
          <p:nvPr/>
        </p:nvSpPr>
        <p:spPr>
          <a:xfrm>
            <a:off x="0" y="62334"/>
            <a:ext cx="9144000" cy="764704"/>
          </a:xfrm>
          <a:prstGeom prst="rect">
            <a:avLst/>
          </a:prstGeom>
          <a:solidFill>
            <a:srgbClr val="D1ABF7"/>
          </a:solidFill>
          <a:ln>
            <a:solidFill>
              <a:srgbClr val="D1AB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6" name="Rectangle 65">
            <a:extLst>
              <a:ext uri="{FF2B5EF4-FFF2-40B4-BE49-F238E27FC236}">
                <a16:creationId xmlns:a16="http://schemas.microsoft.com/office/drawing/2014/main" id="{66C787ED-DFF1-4D89-908B-2B06A27CD7EB}"/>
              </a:ext>
            </a:extLst>
          </p:cNvPr>
          <p:cNvSpPr/>
          <p:nvPr/>
        </p:nvSpPr>
        <p:spPr>
          <a:xfrm>
            <a:off x="0" y="62334"/>
            <a:ext cx="9144000" cy="1692771"/>
          </a:xfrm>
          <a:prstGeom prst="rect">
            <a:avLst/>
          </a:prstGeom>
        </p:spPr>
        <p:txBody>
          <a:bodyPr wrap="square">
            <a:spAutoFit/>
          </a:bodyPr>
          <a:lstStyle/>
          <a:p>
            <a:r>
              <a:rPr lang="en-GB" b="1" dirty="0">
                <a:solidFill>
                  <a:prstClr val="black"/>
                </a:solidFill>
                <a:latin typeface="Century Gothic" pitchFamily="34" charset="0"/>
              </a:rPr>
              <a:t>Grade 5+</a:t>
            </a:r>
            <a:r>
              <a:rPr lang="en-GB" dirty="0">
                <a:solidFill>
                  <a:prstClr val="black"/>
                </a:solidFill>
                <a:latin typeface="Century Gothic" pitchFamily="34" charset="0"/>
              </a:rPr>
              <a:t> – </a:t>
            </a:r>
            <a:r>
              <a:rPr lang="en-GB" sz="2000" dirty="0">
                <a:latin typeface="Century Gothic"/>
                <a:ea typeface="Calibri"/>
                <a:cs typeface="Times New Roman"/>
              </a:rPr>
              <a:t>Be able to use the particle model to explain mass and volume change in dissolving</a:t>
            </a:r>
            <a:endParaRPr lang="en-GB" sz="2000" dirty="0">
              <a:latin typeface="Century Gothic" pitchFamily="34" charset="0"/>
            </a:endParaRPr>
          </a:p>
          <a:p>
            <a:endParaRPr lang="en-GB" sz="2000" dirty="0">
              <a:latin typeface="Century Gothic" pitchFamily="34" charset="0"/>
            </a:endParaRPr>
          </a:p>
          <a:p>
            <a:endParaRPr lang="en-GB" dirty="0">
              <a:solidFill>
                <a:prstClr val="black"/>
              </a:solidFill>
              <a:latin typeface="Century Gothic" pitchFamily="34" charset="0"/>
            </a:endParaRPr>
          </a:p>
          <a:p>
            <a:r>
              <a:rPr lang="en-GB" dirty="0">
                <a:solidFill>
                  <a:prstClr val="black"/>
                </a:solidFill>
                <a:latin typeface="Century Gothic" pitchFamily="34" charset="0"/>
              </a:rPr>
              <a:t> </a:t>
            </a:r>
            <a:endParaRPr lang="en-GB" sz="800" dirty="0">
              <a:solidFill>
                <a:prstClr val="black"/>
              </a:solidFill>
              <a:latin typeface="Century Gothic" pitchFamily="34" charset="0"/>
            </a:endParaRPr>
          </a:p>
          <a:p>
            <a:endParaRPr lang="en-GB" sz="800" dirty="0">
              <a:solidFill>
                <a:prstClr val="black"/>
              </a:solidFill>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ppt_x"/>
                                          </p:val>
                                        </p:tav>
                                        <p:tav tm="100000">
                                          <p:val>
                                            <p:strVal val="#ppt_x"/>
                                          </p:val>
                                        </p:tav>
                                      </p:tavLst>
                                    </p:anim>
                                    <p:anim calcmode="lin" valueType="num">
                                      <p:cBhvr additive="base">
                                        <p:cTn id="52" dur="500" fill="hold"/>
                                        <p:tgtEl>
                                          <p:spTgt spid="4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ppt_x"/>
                                          </p:val>
                                        </p:tav>
                                        <p:tav tm="100000">
                                          <p:val>
                                            <p:strVal val="#ppt_x"/>
                                          </p:val>
                                        </p:tav>
                                      </p:tavLst>
                                    </p:anim>
                                    <p:anim calcmode="lin" valueType="num">
                                      <p:cBhvr additive="base">
                                        <p:cTn id="72" dur="500" fill="hold"/>
                                        <p:tgtEl>
                                          <p:spTgt spid="5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ppt_x"/>
                                          </p:val>
                                        </p:tav>
                                        <p:tav tm="100000">
                                          <p:val>
                                            <p:strVal val="#ppt_x"/>
                                          </p:val>
                                        </p:tav>
                                      </p:tavLst>
                                    </p:anim>
                                    <p:anim calcmode="lin" valueType="num">
                                      <p:cBhvr additive="base">
                                        <p:cTn id="76" dur="500" fill="hold"/>
                                        <p:tgtEl>
                                          <p:spTgt spid="5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ppt_x"/>
                                          </p:val>
                                        </p:tav>
                                        <p:tav tm="100000">
                                          <p:val>
                                            <p:strVal val="#ppt_x"/>
                                          </p:val>
                                        </p:tav>
                                      </p:tavLst>
                                    </p:anim>
                                    <p:anim calcmode="lin" valueType="num">
                                      <p:cBhvr additive="base">
                                        <p:cTn id="80" dur="500" fill="hold"/>
                                        <p:tgtEl>
                                          <p:spTgt spid="55"/>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additive="base">
                                        <p:cTn id="83" dur="500" fill="hold"/>
                                        <p:tgtEl>
                                          <p:spTgt spid="56"/>
                                        </p:tgtEl>
                                        <p:attrNameLst>
                                          <p:attrName>ppt_x</p:attrName>
                                        </p:attrNameLst>
                                      </p:cBhvr>
                                      <p:tavLst>
                                        <p:tav tm="0">
                                          <p:val>
                                            <p:strVal val="#ppt_x"/>
                                          </p:val>
                                        </p:tav>
                                        <p:tav tm="100000">
                                          <p:val>
                                            <p:strVal val="#ppt_x"/>
                                          </p:val>
                                        </p:tav>
                                      </p:tavLst>
                                    </p:anim>
                                    <p:anim calcmode="lin" valueType="num">
                                      <p:cBhvr additive="base">
                                        <p:cTn id="84" dur="500" fill="hold"/>
                                        <p:tgtEl>
                                          <p:spTgt spid="5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7"/>
                                        </p:tgtEl>
                                        <p:attrNameLst>
                                          <p:attrName>style.visibility</p:attrName>
                                        </p:attrNameLst>
                                      </p:cBhvr>
                                      <p:to>
                                        <p:strVal val="visible"/>
                                      </p:to>
                                    </p:set>
                                    <p:anim calcmode="lin" valueType="num">
                                      <p:cBhvr additive="base">
                                        <p:cTn id="87" dur="500" fill="hold"/>
                                        <p:tgtEl>
                                          <p:spTgt spid="57"/>
                                        </p:tgtEl>
                                        <p:attrNameLst>
                                          <p:attrName>ppt_x</p:attrName>
                                        </p:attrNameLst>
                                      </p:cBhvr>
                                      <p:tavLst>
                                        <p:tav tm="0">
                                          <p:val>
                                            <p:strVal val="#ppt_x"/>
                                          </p:val>
                                        </p:tav>
                                        <p:tav tm="100000">
                                          <p:val>
                                            <p:strVal val="#ppt_x"/>
                                          </p:val>
                                        </p:tav>
                                      </p:tavLst>
                                    </p:anim>
                                    <p:anim calcmode="lin" valueType="num">
                                      <p:cBhvr additive="base">
                                        <p:cTn id="88" dur="500" fill="hold"/>
                                        <p:tgtEl>
                                          <p:spTgt spid="5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 calcmode="lin" valueType="num">
                                      <p:cBhvr additive="base">
                                        <p:cTn id="91" dur="500" fill="hold"/>
                                        <p:tgtEl>
                                          <p:spTgt spid="58"/>
                                        </p:tgtEl>
                                        <p:attrNameLst>
                                          <p:attrName>ppt_x</p:attrName>
                                        </p:attrNameLst>
                                      </p:cBhvr>
                                      <p:tavLst>
                                        <p:tav tm="0">
                                          <p:val>
                                            <p:strVal val="#ppt_x"/>
                                          </p:val>
                                        </p:tav>
                                        <p:tav tm="100000">
                                          <p:val>
                                            <p:strVal val="#ppt_x"/>
                                          </p:val>
                                        </p:tav>
                                      </p:tavLst>
                                    </p:anim>
                                    <p:anim calcmode="lin" valueType="num">
                                      <p:cBhvr additive="base">
                                        <p:cTn id="92" dur="500" fill="hold"/>
                                        <p:tgtEl>
                                          <p:spTgt spid="58"/>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500" fill="hold"/>
                                        <p:tgtEl>
                                          <p:spTgt spid="59"/>
                                        </p:tgtEl>
                                        <p:attrNameLst>
                                          <p:attrName>ppt_x</p:attrName>
                                        </p:attrNameLst>
                                      </p:cBhvr>
                                      <p:tavLst>
                                        <p:tav tm="0">
                                          <p:val>
                                            <p:strVal val="#ppt_x"/>
                                          </p:val>
                                        </p:tav>
                                        <p:tav tm="100000">
                                          <p:val>
                                            <p:strVal val="#ppt_x"/>
                                          </p:val>
                                        </p:tav>
                                      </p:tavLst>
                                    </p:anim>
                                    <p:anim calcmode="lin" valueType="num">
                                      <p:cBhvr additive="base">
                                        <p:cTn id="96" dur="500" fill="hold"/>
                                        <p:tgtEl>
                                          <p:spTgt spid="5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500" fill="hold"/>
                                        <p:tgtEl>
                                          <p:spTgt spid="60"/>
                                        </p:tgtEl>
                                        <p:attrNameLst>
                                          <p:attrName>ppt_x</p:attrName>
                                        </p:attrNameLst>
                                      </p:cBhvr>
                                      <p:tavLst>
                                        <p:tav tm="0">
                                          <p:val>
                                            <p:strVal val="#ppt_x"/>
                                          </p:val>
                                        </p:tav>
                                        <p:tav tm="100000">
                                          <p:val>
                                            <p:strVal val="#ppt_x"/>
                                          </p:val>
                                        </p:tav>
                                      </p:tavLst>
                                    </p:anim>
                                    <p:anim calcmode="lin" valueType="num">
                                      <p:cBhvr additive="base">
                                        <p:cTn id="10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p:bldLst>
  </p:timing>
</p:sld>
</file>

<file path=ppt/theme/theme1.xml><?xml version="1.0" encoding="utf-8"?>
<a:theme xmlns:a="http://schemas.openxmlformats.org/drawingml/2006/main" name="Outwood Foxhills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utwood Foxhills Templat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3908009-0491-4FE9-9270-3190D1D428B8}" vid="{053DC01E-D49A-4187-818D-3EFBFE380DDF}"/>
    </a:ext>
  </a:ext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rgbClr val="010066"/>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utwood Foxhills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utwood Foxhills Templat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3908009-0491-4FE9-9270-3190D1D428B8}" vid="{053DC01E-D49A-4187-818D-3EFBFE380DD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Outwood Foxhills Layout Darker bgd</Template>
  <TotalTime>2108</TotalTime>
  <Words>1495</Words>
  <Application>Microsoft Office PowerPoint</Application>
  <PresentationFormat>On-screen Show (4:3)</PresentationFormat>
  <Paragraphs>308</Paragraphs>
  <Slides>17</Slides>
  <Notes>14</Notes>
  <HiddenSlides>1</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17</vt:i4>
      </vt:variant>
    </vt:vector>
  </HeadingPairs>
  <TitlesOfParts>
    <vt:vector size="28" baseType="lpstr">
      <vt:lpstr>Arial</vt:lpstr>
      <vt:lpstr>Calibri</vt:lpstr>
      <vt:lpstr>Century Gothic</vt:lpstr>
      <vt:lpstr>Comic Sans MS</vt:lpstr>
      <vt:lpstr>Gill Sans MT</vt:lpstr>
      <vt:lpstr>Times New Roman</vt:lpstr>
      <vt:lpstr>Wingdings</vt:lpstr>
      <vt:lpstr>Outwood Foxhills Layout</vt:lpstr>
      <vt:lpstr>1_Default Design</vt:lpstr>
      <vt:lpstr>1_Outwood Foxhills Layout</vt:lpstr>
      <vt:lpstr>Office Theme</vt:lpstr>
      <vt:lpstr>Do Now</vt:lpstr>
      <vt:lpstr>PowerPoint Presentation</vt:lpstr>
      <vt:lpstr>Date: Tuesday, 22 September 2020  Title: Dissolving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Pre-Starter</dc:title>
  <dc:creator>Sarah &amp; Rob</dc:creator>
  <cp:lastModifiedBy>Griffin, M (SHS Teacher)</cp:lastModifiedBy>
  <cp:revision>146</cp:revision>
  <dcterms:created xsi:type="dcterms:W3CDTF">2013-07-26T12:32:32Z</dcterms:created>
  <dcterms:modified xsi:type="dcterms:W3CDTF">2020-09-22T07:31:03Z</dcterms:modified>
</cp:coreProperties>
</file>